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6" r:id="rId2"/>
    <p:sldId id="383" r:id="rId3"/>
    <p:sldId id="384" r:id="rId4"/>
    <p:sldId id="385" r:id="rId5"/>
    <p:sldId id="386" r:id="rId6"/>
    <p:sldId id="387" r:id="rId7"/>
    <p:sldId id="388" r:id="rId8"/>
    <p:sldId id="389" r:id="rId9"/>
    <p:sldId id="390" r:id="rId10"/>
    <p:sldId id="391" r:id="rId11"/>
    <p:sldId id="392" r:id="rId12"/>
    <p:sldId id="393" r:id="rId13"/>
    <p:sldId id="394" r:id="rId14"/>
    <p:sldId id="357" r:id="rId15"/>
    <p:sldId id="382" r:id="rId16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rina Komadina" initials="MK" lastIdx="3" clrIdx="0">
    <p:extLst>
      <p:ext uri="{19B8F6BF-5375-455C-9EA6-DF929625EA0E}">
        <p15:presenceInfo xmlns:p15="http://schemas.microsoft.com/office/powerpoint/2012/main" userId="Marina Komadina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669900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2D5ABB26-0587-4C30-8999-92F81FD0307C}" styleName="Bez stila, bez rešetke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Stil teme 1 - Isticanje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FD0F851-EC5A-4D38-B0AD-8093EC10F338}" styleName="Svijetli stil 1 - Isticanje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C083E6E3-FA7D-4D7B-A595-EF9225AFEA82}" styleName="Svijetli stil 1 - Isticanje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9D7B26C5-4107-4FEC-AEDC-1716B250A1EF}" styleName="Svijetli stil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B4B98B0-60AC-42C2-AFA5-B58CD77FA1E5}" styleName="Svijetli stil 1 - Isticanj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0E3FDE45-AF77-4B5C-9715-49D594BDF05E}" styleName="Svijetli stil 1 - Isticanje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D27102A9-8310-4765-A935-A1911B00CA55}" styleName="Svijetli stil 1 - Isticanje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68D230F3-CF80-4859-8CE7-A43EE81993B5}" styleName="Svijetli stil 1 - Isticanje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93296810-A885-4BE3-A3E7-6D5BEEA58F35}" styleName="Srednji stil 2 - Isticanje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559" autoAdjust="0"/>
    <p:restoredTop sz="92467" autoAdjust="0"/>
  </p:normalViewPr>
  <p:slideViewPr>
    <p:cSldViewPr snapToGrid="0">
      <p:cViewPr varScale="1">
        <p:scale>
          <a:sx n="76" d="100"/>
          <a:sy n="76" d="100"/>
        </p:scale>
        <p:origin x="67" y="13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D3AF9F4-265B-4CC7-BBD6-071DBBD0EEAE}" type="datetimeFigureOut">
              <a:rPr lang="hr-HR" smtClean="0"/>
              <a:t>11.4.2021.</a:t>
            </a:fld>
            <a:endParaRPr lang="hr-H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r-H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382D367-8DC2-4712-9A6A-9534AAD095F8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3276508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382D367-8DC2-4712-9A6A-9534AAD095F8}" type="slidenum">
              <a:rPr lang="hr-HR" smtClean="0"/>
              <a:t>12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1442318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48EA-6B88-4171-8B7A-E86F5126C524}" type="datetimeFigureOut">
              <a:rPr lang="hr-HR" smtClean="0"/>
              <a:t>11.4.2021.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9218480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48EA-6B88-4171-8B7A-E86F5126C524}" type="datetimeFigureOut">
              <a:rPr lang="hr-HR" smtClean="0"/>
              <a:t>11.4.2021.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1119574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48EA-6B88-4171-8B7A-E86F5126C524}" type="datetimeFigureOut">
              <a:rPr lang="hr-HR" smtClean="0"/>
              <a:t>11.4.2021.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8441547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48EA-6B88-4171-8B7A-E86F5126C524}" type="datetimeFigureOut">
              <a:rPr lang="hr-HR" smtClean="0"/>
              <a:t>11.4.2021.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4184049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48EA-6B88-4171-8B7A-E86F5126C524}" type="datetimeFigureOut">
              <a:rPr lang="hr-HR" smtClean="0"/>
              <a:t>11.4.2021.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9420177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48EA-6B88-4171-8B7A-E86F5126C524}" type="datetimeFigureOut">
              <a:rPr lang="hr-HR" smtClean="0"/>
              <a:t>11.4.2021.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9166629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48EA-6B88-4171-8B7A-E86F5126C524}" type="datetimeFigureOut">
              <a:rPr lang="hr-HR" smtClean="0"/>
              <a:t>11.4.2021.</a:t>
            </a:fld>
            <a:endParaRPr lang="hr-H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689692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48EA-6B88-4171-8B7A-E86F5126C524}" type="datetimeFigureOut">
              <a:rPr lang="hr-HR" smtClean="0"/>
              <a:t>11.4.2021.</a:t>
            </a:fld>
            <a:endParaRPr lang="hr-H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9235142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48EA-6B88-4171-8B7A-E86F5126C524}" type="datetimeFigureOut">
              <a:rPr lang="hr-HR" smtClean="0"/>
              <a:t>11.4.2021.</a:t>
            </a:fld>
            <a:endParaRPr lang="hr-H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6986814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48EA-6B88-4171-8B7A-E86F5126C524}" type="datetimeFigureOut">
              <a:rPr lang="hr-HR" smtClean="0"/>
              <a:t>11.4.2021.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9000649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48EA-6B88-4171-8B7A-E86F5126C524}" type="datetimeFigureOut">
              <a:rPr lang="hr-HR" smtClean="0"/>
              <a:t>11.4.2021.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2801859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7148EA-6B88-4171-8B7A-E86F5126C524}" type="datetimeFigureOut">
              <a:rPr lang="hr-HR" smtClean="0"/>
              <a:t>11.4.2021.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3974677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hyperlink" Target="https://www.e-sfera.hr/dodatni-digitalni-sadrzaji/ad6bdda6-8715-4891-97c7-fc25b9bcab20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e-sfera.hr/dodatni-digitalni-sadrzaji/1b1639cc-2b2b-4dca-961c-a219b0d876ab/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hyperlink" Target="https://www.e-sfera.hr/dodatni-digitalni-sadrzaji/ad6bdda6-8715-4891-97c7-fc25b9bcab20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e-sfera.hr/dodatni-digitalni-sadrzaji/1b1639cc-2b2b-4dca-961c-a219b0d876ab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6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hyperlink" Target="https://www.e-sfera.hr/dodatni-digitalni-sadrzaji/1b1639cc-2b2b-4dca-961c-a219b0d876ab/assets/audio/45_months.mp3" TargetMode="Externa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6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6.png"/><Relationship Id="rId5" Type="http://schemas.openxmlformats.org/officeDocument/2006/relationships/image" Target="../media/image11.png"/><Relationship Id="rId4" Type="http://schemas.openxmlformats.org/officeDocument/2006/relationships/hyperlink" Target="https://wordwall.net/resource/260260/months-seasons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6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450393" y="1381327"/>
            <a:ext cx="7595420" cy="1214820"/>
          </a:xfrm>
        </p:spPr>
        <p:txBody>
          <a:bodyPr>
            <a:normAutofit fontScale="90000"/>
          </a:bodyPr>
          <a:lstStyle/>
          <a:p>
            <a:r>
              <a:rPr lang="hr-HR" sz="6600" b="1">
                <a:solidFill>
                  <a:srgbClr val="FF0000"/>
                </a:solidFill>
              </a:rPr>
              <a:t>UNIT 6: </a:t>
            </a:r>
            <a:br>
              <a:rPr lang="hr-HR" sz="6600" b="1">
                <a:solidFill>
                  <a:srgbClr val="FF0000"/>
                </a:solidFill>
              </a:rPr>
            </a:br>
            <a:r>
              <a:rPr lang="hr-HR" sz="6600" b="1">
                <a:solidFill>
                  <a:srgbClr val="FF0000"/>
                </a:solidFill>
              </a:rPr>
              <a:t>Around the world</a:t>
            </a:r>
            <a:endParaRPr lang="hr-HR" sz="6600" b="1" dirty="0">
              <a:solidFill>
                <a:srgbClr val="FF00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040985" y="3216790"/>
            <a:ext cx="9144000" cy="1655762"/>
          </a:xfrm>
        </p:spPr>
        <p:txBody>
          <a:bodyPr>
            <a:normAutofit fontScale="92500" lnSpcReduction="20000"/>
          </a:bodyPr>
          <a:lstStyle/>
          <a:p>
            <a:r>
              <a:rPr lang="hr-HR" sz="6600"/>
              <a:t>What’s the weather </a:t>
            </a:r>
          </a:p>
          <a:p>
            <a:r>
              <a:rPr lang="hr-HR" sz="6600"/>
              <a:t>like?</a:t>
            </a:r>
            <a:endParaRPr lang="hr-HR" sz="66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51384">
            <a:off x="833351" y="1589659"/>
            <a:ext cx="3363427" cy="448597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77445" y="5743575"/>
            <a:ext cx="5214555" cy="1114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924137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lika 4">
            <a:extLst>
              <a:ext uri="{FF2B5EF4-FFF2-40B4-BE49-F238E27FC236}">
                <a16:creationId xmlns:a16="http://schemas.microsoft.com/office/drawing/2014/main" id="{D05E079E-8D0C-41B0-8208-8381C3A960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2998" y="692096"/>
            <a:ext cx="10661301" cy="6102368"/>
          </a:xfrm>
          <a:prstGeom prst="rect">
            <a:avLst/>
          </a:prstGeo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0FB7D437-3561-4C22-ACF3-CDA687EBA682}"/>
              </a:ext>
            </a:extLst>
          </p:cNvPr>
          <p:cNvSpPr txBox="1"/>
          <p:nvPr/>
        </p:nvSpPr>
        <p:spPr>
          <a:xfrm>
            <a:off x="301451" y="90435"/>
            <a:ext cx="95559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i="1"/>
              <a:t>Razvrstaj riječi u točnu kategoriju.</a:t>
            </a:r>
          </a:p>
        </p:txBody>
      </p:sp>
      <p:sp>
        <p:nvSpPr>
          <p:cNvPr id="7" name="TekstniOkvir 6">
            <a:extLst>
              <a:ext uri="{FF2B5EF4-FFF2-40B4-BE49-F238E27FC236}">
                <a16:creationId xmlns:a16="http://schemas.microsoft.com/office/drawing/2014/main" id="{2BEA3F00-A335-4E33-ADD5-1A8AAFCC2FD5}"/>
              </a:ext>
            </a:extLst>
          </p:cNvPr>
          <p:cNvSpPr txBox="1"/>
          <p:nvPr/>
        </p:nvSpPr>
        <p:spPr>
          <a:xfrm>
            <a:off x="1306286" y="3920803"/>
            <a:ext cx="193933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2400" b="1">
                <a:solidFill>
                  <a:schemeClr val="accent2"/>
                </a:solidFill>
              </a:rPr>
              <a:t>evening</a:t>
            </a:r>
          </a:p>
          <a:p>
            <a:pPr algn="ctr"/>
            <a:endParaRPr lang="hr-HR" sz="2400" b="1">
              <a:solidFill>
                <a:schemeClr val="accent2"/>
              </a:solidFill>
            </a:endParaRPr>
          </a:p>
          <a:p>
            <a:pPr algn="ctr"/>
            <a:r>
              <a:rPr lang="hr-HR" sz="2400" b="1">
                <a:solidFill>
                  <a:schemeClr val="accent2"/>
                </a:solidFill>
              </a:rPr>
              <a:t>morning</a:t>
            </a:r>
          </a:p>
          <a:p>
            <a:pPr algn="ctr"/>
            <a:endParaRPr lang="hr-HR" sz="2400" b="1">
              <a:solidFill>
                <a:schemeClr val="accent2"/>
              </a:solidFill>
            </a:endParaRPr>
          </a:p>
          <a:p>
            <a:pPr algn="ctr"/>
            <a:r>
              <a:rPr lang="hr-HR" sz="2400" b="1">
                <a:solidFill>
                  <a:schemeClr val="accent2"/>
                </a:solidFill>
              </a:rPr>
              <a:t>night</a:t>
            </a:r>
          </a:p>
          <a:p>
            <a:pPr algn="ctr"/>
            <a:endParaRPr lang="hr-HR" sz="2400" b="1">
              <a:solidFill>
                <a:schemeClr val="accent2"/>
              </a:solidFill>
            </a:endParaRPr>
          </a:p>
          <a:p>
            <a:pPr algn="ctr"/>
            <a:r>
              <a:rPr lang="hr-HR" sz="2400" b="1">
                <a:solidFill>
                  <a:schemeClr val="accent2"/>
                </a:solidFill>
              </a:rPr>
              <a:t>afternoon</a:t>
            </a:r>
          </a:p>
        </p:txBody>
      </p:sp>
      <p:sp>
        <p:nvSpPr>
          <p:cNvPr id="8" name="TekstniOkvir 7">
            <a:extLst>
              <a:ext uri="{FF2B5EF4-FFF2-40B4-BE49-F238E27FC236}">
                <a16:creationId xmlns:a16="http://schemas.microsoft.com/office/drawing/2014/main" id="{C6AF6ACF-5ED9-4778-87DC-1B0C376F0604}"/>
              </a:ext>
            </a:extLst>
          </p:cNvPr>
          <p:cNvSpPr txBox="1"/>
          <p:nvPr/>
        </p:nvSpPr>
        <p:spPr>
          <a:xfrm>
            <a:off x="3928906" y="3920803"/>
            <a:ext cx="193933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2400" b="1">
                <a:solidFill>
                  <a:schemeClr val="accent2"/>
                </a:solidFill>
              </a:rPr>
              <a:t>Wednesday</a:t>
            </a:r>
          </a:p>
          <a:p>
            <a:pPr algn="ctr"/>
            <a:endParaRPr lang="hr-HR" sz="2400" b="1">
              <a:solidFill>
                <a:schemeClr val="accent2"/>
              </a:solidFill>
            </a:endParaRPr>
          </a:p>
          <a:p>
            <a:pPr algn="ctr"/>
            <a:r>
              <a:rPr lang="hr-HR" sz="2400" b="1">
                <a:solidFill>
                  <a:schemeClr val="accent2"/>
                </a:solidFill>
              </a:rPr>
              <a:t>Tuesday</a:t>
            </a:r>
          </a:p>
          <a:p>
            <a:pPr algn="ctr"/>
            <a:endParaRPr lang="hr-HR" sz="2400" b="1">
              <a:solidFill>
                <a:schemeClr val="accent2"/>
              </a:solidFill>
            </a:endParaRPr>
          </a:p>
          <a:p>
            <a:pPr algn="ctr"/>
            <a:r>
              <a:rPr lang="hr-HR" sz="2400" b="1">
                <a:solidFill>
                  <a:schemeClr val="accent2"/>
                </a:solidFill>
              </a:rPr>
              <a:t>Thursday</a:t>
            </a:r>
          </a:p>
          <a:p>
            <a:pPr algn="ctr"/>
            <a:endParaRPr lang="hr-HR" sz="2400" b="1">
              <a:solidFill>
                <a:schemeClr val="accent2"/>
              </a:solidFill>
            </a:endParaRPr>
          </a:p>
          <a:p>
            <a:pPr algn="ctr"/>
            <a:r>
              <a:rPr lang="hr-HR" sz="2400" b="1">
                <a:solidFill>
                  <a:schemeClr val="accent2"/>
                </a:solidFill>
              </a:rPr>
              <a:t>Saturday</a:t>
            </a:r>
          </a:p>
        </p:txBody>
      </p:sp>
      <p:sp>
        <p:nvSpPr>
          <p:cNvPr id="9" name="TekstniOkvir 8">
            <a:extLst>
              <a:ext uri="{FF2B5EF4-FFF2-40B4-BE49-F238E27FC236}">
                <a16:creationId xmlns:a16="http://schemas.microsoft.com/office/drawing/2014/main" id="{A1043CE0-7745-4E0A-B39E-4F246DAFA1E4}"/>
              </a:ext>
            </a:extLst>
          </p:cNvPr>
          <p:cNvSpPr txBox="1"/>
          <p:nvPr/>
        </p:nvSpPr>
        <p:spPr>
          <a:xfrm>
            <a:off x="6363957" y="3920803"/>
            <a:ext cx="193933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2400" b="1">
                <a:solidFill>
                  <a:schemeClr val="accent2"/>
                </a:solidFill>
              </a:rPr>
              <a:t>July</a:t>
            </a:r>
          </a:p>
          <a:p>
            <a:pPr algn="ctr"/>
            <a:endParaRPr lang="hr-HR" sz="2400" b="1">
              <a:solidFill>
                <a:schemeClr val="accent2"/>
              </a:solidFill>
            </a:endParaRPr>
          </a:p>
          <a:p>
            <a:pPr algn="ctr"/>
            <a:r>
              <a:rPr lang="hr-HR" sz="2400" b="1">
                <a:solidFill>
                  <a:schemeClr val="accent2"/>
                </a:solidFill>
              </a:rPr>
              <a:t>August</a:t>
            </a:r>
          </a:p>
          <a:p>
            <a:pPr algn="ctr"/>
            <a:endParaRPr lang="hr-HR" sz="2400" b="1">
              <a:solidFill>
                <a:schemeClr val="accent2"/>
              </a:solidFill>
            </a:endParaRPr>
          </a:p>
          <a:p>
            <a:pPr algn="ctr"/>
            <a:r>
              <a:rPr lang="hr-HR" sz="2400" b="1">
                <a:solidFill>
                  <a:schemeClr val="accent2"/>
                </a:solidFill>
              </a:rPr>
              <a:t>June</a:t>
            </a:r>
          </a:p>
          <a:p>
            <a:pPr algn="ctr"/>
            <a:endParaRPr lang="hr-HR" sz="2400" b="1">
              <a:solidFill>
                <a:schemeClr val="accent2"/>
              </a:solidFill>
            </a:endParaRPr>
          </a:p>
          <a:p>
            <a:pPr algn="ctr"/>
            <a:r>
              <a:rPr lang="hr-HR" sz="2400" b="1">
                <a:solidFill>
                  <a:schemeClr val="accent2"/>
                </a:solidFill>
              </a:rPr>
              <a:t>December</a:t>
            </a:r>
          </a:p>
        </p:txBody>
      </p:sp>
      <p:sp>
        <p:nvSpPr>
          <p:cNvPr id="10" name="TekstniOkvir 9">
            <a:extLst>
              <a:ext uri="{FF2B5EF4-FFF2-40B4-BE49-F238E27FC236}">
                <a16:creationId xmlns:a16="http://schemas.microsoft.com/office/drawing/2014/main" id="{306D3333-DEE9-43C1-8690-C2B59EF5DFE5}"/>
              </a:ext>
            </a:extLst>
          </p:cNvPr>
          <p:cNvSpPr txBox="1"/>
          <p:nvPr/>
        </p:nvSpPr>
        <p:spPr>
          <a:xfrm>
            <a:off x="8887767" y="3920803"/>
            <a:ext cx="193933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2400" b="1">
                <a:solidFill>
                  <a:schemeClr val="accent2"/>
                </a:solidFill>
              </a:rPr>
              <a:t>winter</a:t>
            </a:r>
          </a:p>
          <a:p>
            <a:pPr algn="ctr"/>
            <a:endParaRPr lang="hr-HR" sz="2400" b="1">
              <a:solidFill>
                <a:schemeClr val="accent2"/>
              </a:solidFill>
            </a:endParaRPr>
          </a:p>
          <a:p>
            <a:pPr algn="ctr"/>
            <a:r>
              <a:rPr lang="hr-HR" sz="2400" b="1">
                <a:solidFill>
                  <a:schemeClr val="accent2"/>
                </a:solidFill>
              </a:rPr>
              <a:t>autumn</a:t>
            </a:r>
          </a:p>
          <a:p>
            <a:pPr algn="ctr"/>
            <a:endParaRPr lang="hr-HR" sz="2400" b="1">
              <a:solidFill>
                <a:schemeClr val="accent2"/>
              </a:solidFill>
            </a:endParaRPr>
          </a:p>
          <a:p>
            <a:pPr algn="ctr"/>
            <a:r>
              <a:rPr lang="hr-HR" sz="2400" b="1">
                <a:solidFill>
                  <a:schemeClr val="accent2"/>
                </a:solidFill>
              </a:rPr>
              <a:t>spring</a:t>
            </a:r>
          </a:p>
          <a:p>
            <a:pPr algn="ctr"/>
            <a:endParaRPr lang="hr-HR" sz="2400" b="1">
              <a:solidFill>
                <a:schemeClr val="accent2"/>
              </a:solidFill>
            </a:endParaRPr>
          </a:p>
          <a:p>
            <a:pPr algn="ctr"/>
            <a:r>
              <a:rPr lang="hr-HR" sz="2400" b="1">
                <a:solidFill>
                  <a:schemeClr val="accent2"/>
                </a:solidFill>
              </a:rPr>
              <a:t>summer</a:t>
            </a:r>
          </a:p>
        </p:txBody>
      </p:sp>
    </p:spTree>
    <p:extLst>
      <p:ext uri="{BB962C8B-B14F-4D97-AF65-F5344CB8AC3E}">
        <p14:creationId xmlns:p14="http://schemas.microsoft.com/office/powerpoint/2010/main" val="3349100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lika 4">
            <a:extLst>
              <a:ext uri="{FF2B5EF4-FFF2-40B4-BE49-F238E27FC236}">
                <a16:creationId xmlns:a16="http://schemas.microsoft.com/office/drawing/2014/main" id="{547A13D9-DA70-4F07-BCFB-C227E4143F9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587" y="1176075"/>
            <a:ext cx="11934825" cy="3581400"/>
          </a:xfrm>
          <a:prstGeom prst="rect">
            <a:avLst/>
          </a:prstGeo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93DE7D5E-1F57-41B8-B13E-261F5B9B20EB}"/>
              </a:ext>
            </a:extLst>
          </p:cNvPr>
          <p:cNvSpPr txBox="1"/>
          <p:nvPr/>
        </p:nvSpPr>
        <p:spPr>
          <a:xfrm>
            <a:off x="281354" y="401934"/>
            <a:ext cx="109426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i="1"/>
              <a:t>Nadopuni rečenice riječima iz zadatka 3a.</a:t>
            </a:r>
          </a:p>
        </p:txBody>
      </p:sp>
      <p:sp>
        <p:nvSpPr>
          <p:cNvPr id="7" name="TekstniOkvir 6">
            <a:extLst>
              <a:ext uri="{FF2B5EF4-FFF2-40B4-BE49-F238E27FC236}">
                <a16:creationId xmlns:a16="http://schemas.microsoft.com/office/drawing/2014/main" id="{1F17BE71-FE25-406B-91B2-219BDF9A7B6D}"/>
              </a:ext>
            </a:extLst>
          </p:cNvPr>
          <p:cNvSpPr txBox="1"/>
          <p:nvPr/>
        </p:nvSpPr>
        <p:spPr>
          <a:xfrm>
            <a:off x="4441371" y="1710169"/>
            <a:ext cx="20197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b="1">
                <a:solidFill>
                  <a:schemeClr val="accent2"/>
                </a:solidFill>
              </a:rPr>
              <a:t>morning</a:t>
            </a:r>
          </a:p>
        </p:txBody>
      </p:sp>
      <p:sp>
        <p:nvSpPr>
          <p:cNvPr id="8" name="TekstniOkvir 7">
            <a:extLst>
              <a:ext uri="{FF2B5EF4-FFF2-40B4-BE49-F238E27FC236}">
                <a16:creationId xmlns:a16="http://schemas.microsoft.com/office/drawing/2014/main" id="{ABCF9A98-E082-4C33-8D5E-DE4360A10362}"/>
              </a:ext>
            </a:extLst>
          </p:cNvPr>
          <p:cNvSpPr txBox="1"/>
          <p:nvPr/>
        </p:nvSpPr>
        <p:spPr>
          <a:xfrm>
            <a:off x="8381999" y="1710169"/>
            <a:ext cx="20197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b="1">
                <a:solidFill>
                  <a:schemeClr val="accent2"/>
                </a:solidFill>
              </a:rPr>
              <a:t>night</a:t>
            </a:r>
          </a:p>
        </p:txBody>
      </p:sp>
      <p:sp>
        <p:nvSpPr>
          <p:cNvPr id="9" name="TekstniOkvir 8">
            <a:extLst>
              <a:ext uri="{FF2B5EF4-FFF2-40B4-BE49-F238E27FC236}">
                <a16:creationId xmlns:a16="http://schemas.microsoft.com/office/drawing/2014/main" id="{6B77808C-5EBE-42BA-A3CC-9F547C70874C}"/>
              </a:ext>
            </a:extLst>
          </p:cNvPr>
          <p:cNvSpPr txBox="1"/>
          <p:nvPr/>
        </p:nvSpPr>
        <p:spPr>
          <a:xfrm>
            <a:off x="5186622" y="2222700"/>
            <a:ext cx="20197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b="1">
                <a:solidFill>
                  <a:schemeClr val="accent2"/>
                </a:solidFill>
              </a:rPr>
              <a:t>Saturday</a:t>
            </a:r>
          </a:p>
        </p:txBody>
      </p:sp>
      <p:sp>
        <p:nvSpPr>
          <p:cNvPr id="10" name="TekstniOkvir 9">
            <a:extLst>
              <a:ext uri="{FF2B5EF4-FFF2-40B4-BE49-F238E27FC236}">
                <a16:creationId xmlns:a16="http://schemas.microsoft.com/office/drawing/2014/main" id="{56FA6019-5178-4824-827B-EE843E690F64}"/>
              </a:ext>
            </a:extLst>
          </p:cNvPr>
          <p:cNvSpPr txBox="1"/>
          <p:nvPr/>
        </p:nvSpPr>
        <p:spPr>
          <a:xfrm>
            <a:off x="8117390" y="2233389"/>
            <a:ext cx="20197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b="1">
                <a:solidFill>
                  <a:schemeClr val="accent2"/>
                </a:solidFill>
              </a:rPr>
              <a:t>Sunday</a:t>
            </a:r>
          </a:p>
        </p:txBody>
      </p:sp>
      <p:sp>
        <p:nvSpPr>
          <p:cNvPr id="11" name="TekstniOkvir 10">
            <a:extLst>
              <a:ext uri="{FF2B5EF4-FFF2-40B4-BE49-F238E27FC236}">
                <a16:creationId xmlns:a16="http://schemas.microsoft.com/office/drawing/2014/main" id="{122BB9D9-BF76-443B-9CDD-AF9DEFAF2BF8}"/>
              </a:ext>
            </a:extLst>
          </p:cNvPr>
          <p:cNvSpPr txBox="1"/>
          <p:nvPr/>
        </p:nvSpPr>
        <p:spPr>
          <a:xfrm>
            <a:off x="926122" y="2723246"/>
            <a:ext cx="20197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b="1">
                <a:solidFill>
                  <a:schemeClr val="accent2"/>
                </a:solidFill>
              </a:rPr>
              <a:t>Tuesday</a:t>
            </a:r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id="{425A5A6A-4D1F-43E2-BE5C-0BE53649BFA2}"/>
              </a:ext>
            </a:extLst>
          </p:cNvPr>
          <p:cNvSpPr txBox="1"/>
          <p:nvPr/>
        </p:nvSpPr>
        <p:spPr>
          <a:xfrm>
            <a:off x="3775194" y="3246466"/>
            <a:ext cx="20197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b="1">
                <a:solidFill>
                  <a:schemeClr val="accent2"/>
                </a:solidFill>
              </a:rPr>
              <a:t>winter</a:t>
            </a:r>
          </a:p>
        </p:txBody>
      </p:sp>
      <p:sp>
        <p:nvSpPr>
          <p:cNvPr id="13" name="TekstniOkvir 12">
            <a:extLst>
              <a:ext uri="{FF2B5EF4-FFF2-40B4-BE49-F238E27FC236}">
                <a16:creationId xmlns:a16="http://schemas.microsoft.com/office/drawing/2014/main" id="{93C20BB3-218B-4FB2-826D-E68ACE0C73B5}"/>
              </a:ext>
            </a:extLst>
          </p:cNvPr>
          <p:cNvSpPr txBox="1"/>
          <p:nvPr/>
        </p:nvSpPr>
        <p:spPr>
          <a:xfrm>
            <a:off x="9798818" y="3240652"/>
            <a:ext cx="20197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b="1">
                <a:solidFill>
                  <a:schemeClr val="accent2"/>
                </a:solidFill>
              </a:rPr>
              <a:t>summer</a:t>
            </a:r>
          </a:p>
        </p:txBody>
      </p:sp>
      <p:sp>
        <p:nvSpPr>
          <p:cNvPr id="14" name="TekstniOkvir 13">
            <a:extLst>
              <a:ext uri="{FF2B5EF4-FFF2-40B4-BE49-F238E27FC236}">
                <a16:creationId xmlns:a16="http://schemas.microsoft.com/office/drawing/2014/main" id="{19C2077F-E8A9-47C1-84FB-F082B521CED6}"/>
              </a:ext>
            </a:extLst>
          </p:cNvPr>
          <p:cNvSpPr txBox="1"/>
          <p:nvPr/>
        </p:nvSpPr>
        <p:spPr>
          <a:xfrm>
            <a:off x="926121" y="3740360"/>
            <a:ext cx="20197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b="1">
                <a:solidFill>
                  <a:schemeClr val="accent2"/>
                </a:solidFill>
              </a:rPr>
              <a:t>July</a:t>
            </a:r>
          </a:p>
        </p:txBody>
      </p:sp>
      <p:sp>
        <p:nvSpPr>
          <p:cNvPr id="15" name="TekstniOkvir 14">
            <a:extLst>
              <a:ext uri="{FF2B5EF4-FFF2-40B4-BE49-F238E27FC236}">
                <a16:creationId xmlns:a16="http://schemas.microsoft.com/office/drawing/2014/main" id="{F68EAE24-9C65-4543-8286-1EE9D6C7949F}"/>
              </a:ext>
            </a:extLst>
          </p:cNvPr>
          <p:cNvSpPr txBox="1"/>
          <p:nvPr/>
        </p:nvSpPr>
        <p:spPr>
          <a:xfrm>
            <a:off x="2733514" y="4219592"/>
            <a:ext cx="20197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b="1">
                <a:solidFill>
                  <a:schemeClr val="accent2"/>
                </a:solidFill>
              </a:rPr>
              <a:t>December</a:t>
            </a:r>
          </a:p>
        </p:txBody>
      </p:sp>
    </p:spTree>
    <p:extLst>
      <p:ext uri="{BB962C8B-B14F-4D97-AF65-F5344CB8AC3E}">
        <p14:creationId xmlns:p14="http://schemas.microsoft.com/office/powerpoint/2010/main" val="2427129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lika 4">
            <a:extLst>
              <a:ext uri="{FF2B5EF4-FFF2-40B4-BE49-F238E27FC236}">
                <a16:creationId xmlns:a16="http://schemas.microsoft.com/office/drawing/2014/main" id="{780451A8-7ED4-4158-97F9-7E395D928A0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0500" y="566737"/>
            <a:ext cx="11811000" cy="5724525"/>
          </a:xfrm>
          <a:prstGeom prst="rect">
            <a:avLst/>
          </a:prstGeo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7EF4802D-1538-4FEA-A0DE-E57460745D47}"/>
              </a:ext>
            </a:extLst>
          </p:cNvPr>
          <p:cNvSpPr txBox="1"/>
          <p:nvPr/>
        </p:nvSpPr>
        <p:spPr>
          <a:xfrm>
            <a:off x="1624519" y="3190672"/>
            <a:ext cx="1566153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600" b="1">
                <a:solidFill>
                  <a:schemeClr val="accent2"/>
                </a:solidFill>
              </a:rPr>
              <a:t>u  n  n  y</a:t>
            </a:r>
          </a:p>
        </p:txBody>
      </p:sp>
      <p:sp>
        <p:nvSpPr>
          <p:cNvPr id="7" name="TekstniOkvir 6">
            <a:extLst>
              <a:ext uri="{FF2B5EF4-FFF2-40B4-BE49-F238E27FC236}">
                <a16:creationId xmlns:a16="http://schemas.microsoft.com/office/drawing/2014/main" id="{2F2CA9A3-417E-4706-8E20-0A9E1A62887C}"/>
              </a:ext>
            </a:extLst>
          </p:cNvPr>
          <p:cNvSpPr txBox="1"/>
          <p:nvPr/>
        </p:nvSpPr>
        <p:spPr>
          <a:xfrm>
            <a:off x="4695217" y="3190672"/>
            <a:ext cx="1566153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600" b="1">
                <a:solidFill>
                  <a:schemeClr val="accent2"/>
                </a:solidFill>
              </a:rPr>
              <a:t>o</a:t>
            </a:r>
          </a:p>
        </p:txBody>
      </p:sp>
      <p:sp>
        <p:nvSpPr>
          <p:cNvPr id="8" name="TekstniOkvir 7">
            <a:extLst>
              <a:ext uri="{FF2B5EF4-FFF2-40B4-BE49-F238E27FC236}">
                <a16:creationId xmlns:a16="http://schemas.microsoft.com/office/drawing/2014/main" id="{2ECD737A-68D9-4BD6-815D-B005AF1BD418}"/>
              </a:ext>
            </a:extLst>
          </p:cNvPr>
          <p:cNvSpPr txBox="1"/>
          <p:nvPr/>
        </p:nvSpPr>
        <p:spPr>
          <a:xfrm>
            <a:off x="7642697" y="3190672"/>
            <a:ext cx="1566153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600" b="1">
                <a:solidFill>
                  <a:schemeClr val="accent2"/>
                </a:solidFill>
              </a:rPr>
              <a:t>o</a:t>
            </a:r>
          </a:p>
        </p:txBody>
      </p:sp>
      <p:sp>
        <p:nvSpPr>
          <p:cNvPr id="9" name="TekstniOkvir 8">
            <a:extLst>
              <a:ext uri="{FF2B5EF4-FFF2-40B4-BE49-F238E27FC236}">
                <a16:creationId xmlns:a16="http://schemas.microsoft.com/office/drawing/2014/main" id="{442C4E92-B06C-4C56-A1F3-60C2DE720D95}"/>
              </a:ext>
            </a:extLst>
          </p:cNvPr>
          <p:cNvSpPr txBox="1"/>
          <p:nvPr/>
        </p:nvSpPr>
        <p:spPr>
          <a:xfrm>
            <a:off x="10162162" y="3182777"/>
            <a:ext cx="1566153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600" b="1">
                <a:solidFill>
                  <a:schemeClr val="accent2"/>
                </a:solidFill>
              </a:rPr>
              <a:t>i   n  d  y</a:t>
            </a:r>
          </a:p>
        </p:txBody>
      </p:sp>
      <p:sp>
        <p:nvSpPr>
          <p:cNvPr id="10" name="TekstniOkvir 9">
            <a:extLst>
              <a:ext uri="{FF2B5EF4-FFF2-40B4-BE49-F238E27FC236}">
                <a16:creationId xmlns:a16="http://schemas.microsoft.com/office/drawing/2014/main" id="{A484DB4C-D13F-4CFC-BDE9-522F6113C3A9}"/>
              </a:ext>
            </a:extLst>
          </p:cNvPr>
          <p:cNvSpPr txBox="1"/>
          <p:nvPr/>
        </p:nvSpPr>
        <p:spPr>
          <a:xfrm>
            <a:off x="1687750" y="5798819"/>
            <a:ext cx="1566153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600" b="1">
                <a:solidFill>
                  <a:schemeClr val="accent2"/>
                </a:solidFill>
              </a:rPr>
              <a:t> h</a:t>
            </a:r>
          </a:p>
        </p:txBody>
      </p:sp>
      <p:sp>
        <p:nvSpPr>
          <p:cNvPr id="11" name="TekstniOkvir 10">
            <a:extLst>
              <a:ext uri="{FF2B5EF4-FFF2-40B4-BE49-F238E27FC236}">
                <a16:creationId xmlns:a16="http://schemas.microsoft.com/office/drawing/2014/main" id="{653412A4-E6B2-419E-9368-FE7B97083F94}"/>
              </a:ext>
            </a:extLst>
          </p:cNvPr>
          <p:cNvSpPr txBox="1"/>
          <p:nvPr/>
        </p:nvSpPr>
        <p:spPr>
          <a:xfrm>
            <a:off x="4364476" y="5798819"/>
            <a:ext cx="1566153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600" b="1">
                <a:solidFill>
                  <a:schemeClr val="accent2"/>
                </a:solidFill>
              </a:rPr>
              <a:t>o  g  g  y</a:t>
            </a:r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id="{BAD3289D-88C2-4FCC-A0E8-AE120FA387F7}"/>
              </a:ext>
            </a:extLst>
          </p:cNvPr>
          <p:cNvSpPr txBox="1"/>
          <p:nvPr/>
        </p:nvSpPr>
        <p:spPr>
          <a:xfrm>
            <a:off x="7214681" y="5798819"/>
            <a:ext cx="1566153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600" b="1">
                <a:solidFill>
                  <a:schemeClr val="accent2"/>
                </a:solidFill>
              </a:rPr>
              <a:t>n  o  w y</a:t>
            </a:r>
          </a:p>
        </p:txBody>
      </p:sp>
      <p:sp>
        <p:nvSpPr>
          <p:cNvPr id="13" name="TekstniOkvir 12">
            <a:extLst>
              <a:ext uri="{FF2B5EF4-FFF2-40B4-BE49-F238E27FC236}">
                <a16:creationId xmlns:a16="http://schemas.microsoft.com/office/drawing/2014/main" id="{F0C14AAB-1DA7-4660-B2DE-CD80ABEA428E}"/>
              </a:ext>
            </a:extLst>
          </p:cNvPr>
          <p:cNvSpPr txBox="1"/>
          <p:nvPr/>
        </p:nvSpPr>
        <p:spPr>
          <a:xfrm>
            <a:off x="10252954" y="5798819"/>
            <a:ext cx="1566153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600" b="1">
                <a:solidFill>
                  <a:schemeClr val="accent2"/>
                </a:solidFill>
              </a:rPr>
              <a:t>a   i  n  y</a:t>
            </a:r>
          </a:p>
        </p:txBody>
      </p:sp>
      <p:sp>
        <p:nvSpPr>
          <p:cNvPr id="14" name="TekstniOkvir 13">
            <a:extLst>
              <a:ext uri="{FF2B5EF4-FFF2-40B4-BE49-F238E27FC236}">
                <a16:creationId xmlns:a16="http://schemas.microsoft.com/office/drawing/2014/main" id="{A6B05B14-F64F-4340-804D-06D7163F423B}"/>
              </a:ext>
            </a:extLst>
          </p:cNvPr>
          <p:cNvSpPr txBox="1"/>
          <p:nvPr/>
        </p:nvSpPr>
        <p:spPr>
          <a:xfrm>
            <a:off x="340468" y="126460"/>
            <a:ext cx="103210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i="1"/>
              <a:t>Kakvo je vrijeme? Nadopuni rečenice slovima koja nedostaju.</a:t>
            </a:r>
          </a:p>
        </p:txBody>
      </p:sp>
    </p:spTree>
    <p:extLst>
      <p:ext uri="{BB962C8B-B14F-4D97-AF65-F5344CB8AC3E}">
        <p14:creationId xmlns:p14="http://schemas.microsoft.com/office/powerpoint/2010/main" val="40581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lika 4">
            <a:extLst>
              <a:ext uri="{FF2B5EF4-FFF2-40B4-BE49-F238E27FC236}">
                <a16:creationId xmlns:a16="http://schemas.microsoft.com/office/drawing/2014/main" id="{CC568E14-ED0F-457D-AB5F-662C994640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43249" y="272374"/>
            <a:ext cx="7619935" cy="6206247"/>
          </a:xfrm>
          <a:prstGeom prst="rect">
            <a:avLst/>
          </a:prstGeo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EEF6FB47-D5F0-499C-B397-1F6E61EA9933}"/>
              </a:ext>
            </a:extLst>
          </p:cNvPr>
          <p:cNvSpPr txBox="1"/>
          <p:nvPr/>
        </p:nvSpPr>
        <p:spPr>
          <a:xfrm>
            <a:off x="425509" y="1482671"/>
            <a:ext cx="3745149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/>
              <a:t>PROJECT TIME</a:t>
            </a:r>
          </a:p>
          <a:p>
            <a:endParaRPr lang="hr-HR" sz="2400" b="1"/>
          </a:p>
          <a:p>
            <a:r>
              <a:rPr lang="hr-HR" sz="2400" i="1"/>
              <a:t>Bilježi kakvo je vrijeme do kraja nastavne godine u tablicu. U njoj su već navedeni određeni datumi, a u zadnja dva reda možeš dopisati još dva datuma koja su tebi važna i zabilježiti kakvo je vrijeme tad bilo.</a:t>
            </a:r>
          </a:p>
        </p:txBody>
      </p:sp>
    </p:spTree>
    <p:extLst>
      <p:ext uri="{BB962C8B-B14F-4D97-AF65-F5344CB8AC3E}">
        <p14:creationId xmlns:p14="http://schemas.microsoft.com/office/powerpoint/2010/main" val="3288326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Vidi izvornu sliku">
            <a:hlinkClick r:id="rId2"/>
            <a:extLst>
              <a:ext uri="{FF2B5EF4-FFF2-40B4-BE49-F238E27FC236}">
                <a16:creationId xmlns:a16="http://schemas.microsoft.com/office/drawing/2014/main" id="{048BDCBD-66F4-4AA5-9956-1E3B02E376C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5972" y="1011317"/>
            <a:ext cx="2472622" cy="1500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6D5A08D8-5A81-4E78-A15A-6D9A90E248FC}"/>
              </a:ext>
            </a:extLst>
          </p:cNvPr>
          <p:cNvSpPr txBox="1"/>
          <p:nvPr/>
        </p:nvSpPr>
        <p:spPr>
          <a:xfrm>
            <a:off x="918418" y="2511965"/>
            <a:ext cx="9748911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2800" dirty="0"/>
              <a:t>Klikni na sljedeću poveznicu i odaberi SELF CHECK.</a:t>
            </a:r>
          </a:p>
          <a:p>
            <a:pPr algn="ctr"/>
            <a:endParaRPr lang="hr-HR" sz="2800" b="1"/>
          </a:p>
          <a:p>
            <a:pPr algn="ctr"/>
            <a:r>
              <a:rPr lang="hr-HR" sz="2800" b="1">
                <a:hlinkClick r:id="rId4"/>
              </a:rPr>
              <a:t>https://www.e-sfera.hr/dodatni-digitalni-sadrzaji/1b1639cc-2b2b-4dca-961c-a219b0d876ab/</a:t>
            </a:r>
            <a:r>
              <a:rPr lang="hr-HR" sz="2800" b="1"/>
              <a:t> </a:t>
            </a:r>
          </a:p>
          <a:p>
            <a:pPr algn="ctr"/>
            <a:endParaRPr lang="hr-HR" sz="2800" b="1" dirty="0"/>
          </a:p>
          <a:p>
            <a:pPr algn="ctr"/>
            <a:r>
              <a:rPr lang="hr-HR" sz="2800" i="1" dirty="0"/>
              <a:t>Uvježbaj gradivo iz lekcije uz zadatke na poveznici.</a:t>
            </a:r>
          </a:p>
        </p:txBody>
      </p:sp>
    </p:spTree>
    <p:extLst>
      <p:ext uri="{BB962C8B-B14F-4D97-AF65-F5344CB8AC3E}">
        <p14:creationId xmlns:p14="http://schemas.microsoft.com/office/powerpoint/2010/main" val="14232909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Vidi izvornu sliku">
            <a:hlinkClick r:id="rId2"/>
            <a:extLst>
              <a:ext uri="{FF2B5EF4-FFF2-40B4-BE49-F238E27FC236}">
                <a16:creationId xmlns:a16="http://schemas.microsoft.com/office/drawing/2014/main" id="{8E0F4AAE-8663-4539-8B47-79D82ED5AB8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6214" y="666606"/>
            <a:ext cx="2472622" cy="1500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5">
            <a:extLst>
              <a:ext uri="{FF2B5EF4-FFF2-40B4-BE49-F238E27FC236}">
                <a16:creationId xmlns:a16="http://schemas.microsoft.com/office/drawing/2014/main" id="{F21E33F7-C674-43A0-996D-A366EC170FA4}"/>
              </a:ext>
            </a:extLst>
          </p:cNvPr>
          <p:cNvSpPr txBox="1"/>
          <p:nvPr/>
        </p:nvSpPr>
        <p:spPr>
          <a:xfrm>
            <a:off x="780729" y="2009547"/>
            <a:ext cx="9748911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2600" dirty="0"/>
              <a:t>Klikni na sljedeću poveznicu i </a:t>
            </a:r>
            <a:r>
              <a:rPr lang="hr-HR" sz="2600"/>
              <a:t>odaberi LEARN MORE.</a:t>
            </a:r>
            <a:endParaRPr lang="hr-HR" sz="2600" dirty="0"/>
          </a:p>
          <a:p>
            <a:pPr algn="ctr"/>
            <a:endParaRPr lang="hr-HR" sz="2600" b="1"/>
          </a:p>
          <a:p>
            <a:pPr algn="ctr"/>
            <a:r>
              <a:rPr lang="hr-HR" sz="2600" b="1">
                <a:hlinkClick r:id="rId4"/>
              </a:rPr>
              <a:t>https://www.e-sfera.hr/dodatni-digitalni-sadrzaji/1b1639cc-2b2b-4dca-961c-a219b0d876ab/</a:t>
            </a:r>
            <a:r>
              <a:rPr lang="hr-HR" sz="2600" b="1"/>
              <a:t> </a:t>
            </a:r>
          </a:p>
          <a:p>
            <a:pPr algn="ctr"/>
            <a:endParaRPr lang="hr-HR" sz="2600" b="1"/>
          </a:p>
          <a:p>
            <a:pPr algn="ctr"/>
            <a:r>
              <a:rPr lang="hr-HR" sz="2600" b="1"/>
              <a:t>The weather report</a:t>
            </a:r>
          </a:p>
          <a:p>
            <a:pPr algn="ctr"/>
            <a:endParaRPr lang="hr-HR" sz="2600" b="1" dirty="0"/>
          </a:p>
          <a:p>
            <a:pPr algn="ctr"/>
            <a:r>
              <a:rPr lang="hr-HR" sz="2600"/>
              <a:t>Pročitaj tekst i riješi pripadajuće zadatke.</a:t>
            </a:r>
            <a:endParaRPr lang="hr-HR" sz="2600" dirty="0"/>
          </a:p>
        </p:txBody>
      </p:sp>
    </p:spTree>
    <p:extLst>
      <p:ext uri="{BB962C8B-B14F-4D97-AF65-F5344CB8AC3E}">
        <p14:creationId xmlns:p14="http://schemas.microsoft.com/office/powerpoint/2010/main" val="1163883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kstniOkvir 3">
            <a:extLst>
              <a:ext uri="{FF2B5EF4-FFF2-40B4-BE49-F238E27FC236}">
                <a16:creationId xmlns:a16="http://schemas.microsoft.com/office/drawing/2014/main" id="{2B36BEFB-CD76-45CE-96E7-9988ADF992A2}"/>
              </a:ext>
            </a:extLst>
          </p:cNvPr>
          <p:cNvSpPr txBox="1"/>
          <p:nvPr/>
        </p:nvSpPr>
        <p:spPr>
          <a:xfrm>
            <a:off x="573933" y="366623"/>
            <a:ext cx="10009762" cy="612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2800"/>
              <a:t>What date is today?</a:t>
            </a:r>
          </a:p>
          <a:p>
            <a:pPr algn="ctr"/>
            <a:r>
              <a:rPr lang="hr-HR" sz="2800" i="1"/>
              <a:t>Koji je danas datum?</a:t>
            </a:r>
          </a:p>
          <a:p>
            <a:pPr algn="ctr"/>
            <a:endParaRPr lang="hr-HR" sz="2800"/>
          </a:p>
          <a:p>
            <a:pPr algn="ctr"/>
            <a:r>
              <a:rPr lang="hr-HR" sz="2800"/>
              <a:t>What day is it?</a:t>
            </a:r>
          </a:p>
          <a:p>
            <a:pPr algn="ctr"/>
            <a:r>
              <a:rPr lang="hr-HR" sz="2800" i="1"/>
              <a:t>Koji je dan danas?</a:t>
            </a:r>
          </a:p>
          <a:p>
            <a:pPr algn="ctr"/>
            <a:endParaRPr lang="hr-HR" sz="2800"/>
          </a:p>
          <a:p>
            <a:pPr algn="ctr"/>
            <a:r>
              <a:rPr lang="hr-HR" sz="2800"/>
              <a:t>What month is it?</a:t>
            </a:r>
          </a:p>
          <a:p>
            <a:pPr algn="ctr"/>
            <a:r>
              <a:rPr lang="hr-HR" sz="2800" i="1"/>
              <a:t>Koji je mjesec?</a:t>
            </a:r>
          </a:p>
          <a:p>
            <a:pPr algn="ctr"/>
            <a:endParaRPr lang="hr-HR" sz="2800"/>
          </a:p>
          <a:p>
            <a:pPr algn="ctr"/>
            <a:r>
              <a:rPr lang="hr-HR" sz="2800"/>
              <a:t>What year is it?</a:t>
            </a:r>
            <a:br>
              <a:rPr lang="hr-HR" sz="2800"/>
            </a:br>
            <a:r>
              <a:rPr lang="hr-HR" sz="2800" i="1"/>
              <a:t>Koja je godina?</a:t>
            </a:r>
            <a:endParaRPr lang="hr-HR" sz="2800"/>
          </a:p>
          <a:p>
            <a:pPr algn="ctr"/>
            <a:endParaRPr lang="hr-HR" sz="2800"/>
          </a:p>
          <a:p>
            <a:pPr algn="ctr"/>
            <a:r>
              <a:rPr lang="hr-HR" sz="2800"/>
              <a:t>Can you name all the months?</a:t>
            </a:r>
          </a:p>
          <a:p>
            <a:pPr algn="ctr"/>
            <a:r>
              <a:rPr lang="hr-HR" sz="2800" i="1"/>
              <a:t>Znaš li imenovati sve mjesece?</a:t>
            </a:r>
          </a:p>
        </p:txBody>
      </p:sp>
      <p:sp>
        <p:nvSpPr>
          <p:cNvPr id="5" name="Pravokutnik 4">
            <a:extLst>
              <a:ext uri="{FF2B5EF4-FFF2-40B4-BE49-F238E27FC236}">
                <a16:creationId xmlns:a16="http://schemas.microsoft.com/office/drawing/2014/main" id="{C7000D57-2F4C-40E9-94DE-561072EF1C83}"/>
              </a:ext>
            </a:extLst>
          </p:cNvPr>
          <p:cNvSpPr/>
          <p:nvPr/>
        </p:nvSpPr>
        <p:spPr>
          <a:xfrm>
            <a:off x="1838527" y="233464"/>
            <a:ext cx="7801583" cy="6391072"/>
          </a:xfrm>
          <a:prstGeom prst="rect">
            <a:avLst/>
          </a:prstGeom>
          <a:noFill/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7039505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>
            <a:extLst>
              <a:ext uri="{FF2B5EF4-FFF2-40B4-BE49-F238E27FC236}">
                <a16:creationId xmlns:a16="http://schemas.microsoft.com/office/drawing/2014/main" id="{C2ED6E98-8370-46E3-A7B2-29CA4EF5510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5131676" cy="6858000"/>
          </a:xfrm>
          <a:prstGeom prst="rect">
            <a:avLst/>
          </a:prstGeom>
        </p:spPr>
      </p:pic>
      <p:sp>
        <p:nvSpPr>
          <p:cNvPr id="4" name="TekstniOkvir 3">
            <a:extLst>
              <a:ext uri="{FF2B5EF4-FFF2-40B4-BE49-F238E27FC236}">
                <a16:creationId xmlns:a16="http://schemas.microsoft.com/office/drawing/2014/main" id="{354B7B46-7AB9-47A9-8ED2-357AA71983F3}"/>
              </a:ext>
            </a:extLst>
          </p:cNvPr>
          <p:cNvSpPr txBox="1"/>
          <p:nvPr/>
        </p:nvSpPr>
        <p:spPr>
          <a:xfrm>
            <a:off x="5719864" y="311285"/>
            <a:ext cx="59825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/>
              <a:t>Open your book at page 98.</a:t>
            </a:r>
          </a:p>
        </p:txBody>
      </p:sp>
      <p:pic>
        <p:nvPicPr>
          <p:cNvPr id="6" name="Slika 5">
            <a:extLst>
              <a:ext uri="{FF2B5EF4-FFF2-40B4-BE49-F238E27FC236}">
                <a16:creationId xmlns:a16="http://schemas.microsoft.com/office/drawing/2014/main" id="{4168B7A9-66DE-4BEF-9F45-62E7E1D609C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3324" y="834505"/>
            <a:ext cx="11449050" cy="2524125"/>
          </a:xfrm>
          <a:prstGeom prst="rect">
            <a:avLst/>
          </a:prstGeom>
        </p:spPr>
      </p:pic>
      <p:sp>
        <p:nvSpPr>
          <p:cNvPr id="7" name="TekstniOkvir 6">
            <a:extLst>
              <a:ext uri="{FF2B5EF4-FFF2-40B4-BE49-F238E27FC236}">
                <a16:creationId xmlns:a16="http://schemas.microsoft.com/office/drawing/2014/main" id="{8705ED89-FC49-4021-8E74-BB5C1F0B7547}"/>
              </a:ext>
            </a:extLst>
          </p:cNvPr>
          <p:cNvSpPr txBox="1"/>
          <p:nvPr/>
        </p:nvSpPr>
        <p:spPr>
          <a:xfrm>
            <a:off x="599872" y="224790"/>
            <a:ext cx="105836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i="1"/>
              <a:t>Nadopuni tablicu točnim nazivom mjeseca.</a:t>
            </a:r>
          </a:p>
        </p:txBody>
      </p:sp>
      <p:sp>
        <p:nvSpPr>
          <p:cNvPr id="8" name="TekstniOkvir 7">
            <a:extLst>
              <a:ext uri="{FF2B5EF4-FFF2-40B4-BE49-F238E27FC236}">
                <a16:creationId xmlns:a16="http://schemas.microsoft.com/office/drawing/2014/main" id="{03BC8BA5-4461-4E21-901A-A363C785C9B5}"/>
              </a:ext>
            </a:extLst>
          </p:cNvPr>
          <p:cNvSpPr txBox="1"/>
          <p:nvPr/>
        </p:nvSpPr>
        <p:spPr>
          <a:xfrm>
            <a:off x="1177046" y="2242243"/>
            <a:ext cx="15272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>
                <a:solidFill>
                  <a:srgbClr val="FF0000"/>
                </a:solidFill>
              </a:rPr>
              <a:t>January</a:t>
            </a:r>
          </a:p>
        </p:txBody>
      </p:sp>
      <p:sp>
        <p:nvSpPr>
          <p:cNvPr id="9" name="TekstniOkvir 8">
            <a:extLst>
              <a:ext uri="{FF2B5EF4-FFF2-40B4-BE49-F238E27FC236}">
                <a16:creationId xmlns:a16="http://schemas.microsoft.com/office/drawing/2014/main" id="{A32DE82B-A47C-48A7-8225-712D1089AEB8}"/>
              </a:ext>
            </a:extLst>
          </p:cNvPr>
          <p:cNvSpPr txBox="1"/>
          <p:nvPr/>
        </p:nvSpPr>
        <p:spPr>
          <a:xfrm>
            <a:off x="6459167" y="2236085"/>
            <a:ext cx="15272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>
                <a:solidFill>
                  <a:srgbClr val="FF0000"/>
                </a:solidFill>
              </a:rPr>
              <a:t>April</a:t>
            </a:r>
          </a:p>
        </p:txBody>
      </p:sp>
      <p:sp>
        <p:nvSpPr>
          <p:cNvPr id="10" name="TekstniOkvir 9">
            <a:extLst>
              <a:ext uri="{FF2B5EF4-FFF2-40B4-BE49-F238E27FC236}">
                <a16:creationId xmlns:a16="http://schemas.microsoft.com/office/drawing/2014/main" id="{2C021BBE-0AC3-470D-9447-F5752ADD8E82}"/>
              </a:ext>
            </a:extLst>
          </p:cNvPr>
          <p:cNvSpPr txBox="1"/>
          <p:nvPr/>
        </p:nvSpPr>
        <p:spPr>
          <a:xfrm>
            <a:off x="4430208" y="2797995"/>
            <a:ext cx="18309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>
                <a:solidFill>
                  <a:srgbClr val="FF0000"/>
                </a:solidFill>
              </a:rPr>
              <a:t>September</a:t>
            </a:r>
          </a:p>
        </p:txBody>
      </p:sp>
      <p:sp>
        <p:nvSpPr>
          <p:cNvPr id="11" name="TekstniOkvir 10">
            <a:extLst>
              <a:ext uri="{FF2B5EF4-FFF2-40B4-BE49-F238E27FC236}">
                <a16:creationId xmlns:a16="http://schemas.microsoft.com/office/drawing/2014/main" id="{5347ECD9-89CB-4FFF-84D2-35CEF6D7DDD5}"/>
              </a:ext>
            </a:extLst>
          </p:cNvPr>
          <p:cNvSpPr txBox="1"/>
          <p:nvPr/>
        </p:nvSpPr>
        <p:spPr>
          <a:xfrm>
            <a:off x="8063692" y="2773862"/>
            <a:ext cx="17066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>
                <a:solidFill>
                  <a:srgbClr val="FF0000"/>
                </a:solidFill>
              </a:rPr>
              <a:t>November</a:t>
            </a:r>
          </a:p>
        </p:txBody>
      </p:sp>
      <p:sp>
        <p:nvSpPr>
          <p:cNvPr id="13" name="TekstniOkvir 12">
            <a:extLst>
              <a:ext uri="{FF2B5EF4-FFF2-40B4-BE49-F238E27FC236}">
                <a16:creationId xmlns:a16="http://schemas.microsoft.com/office/drawing/2014/main" id="{9F3D2B87-51D1-4177-AE02-163E85653942}"/>
              </a:ext>
            </a:extLst>
          </p:cNvPr>
          <p:cNvSpPr txBox="1"/>
          <p:nvPr/>
        </p:nvSpPr>
        <p:spPr>
          <a:xfrm>
            <a:off x="8135566" y="3429000"/>
            <a:ext cx="3610582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r-HR">
                <a:hlinkClick r:id="rId6"/>
              </a:rPr>
              <a:t>https://www.e-sfera.hr/dodatni-digitalni-sadrzaji/1b1639cc-2b2b-4dca-961c-a219b0d876ab/assets/audio/45_months.mp3</a:t>
            </a:r>
            <a:r>
              <a:rPr lang="hr-HR"/>
              <a:t> </a:t>
            </a:r>
          </a:p>
        </p:txBody>
      </p:sp>
      <p:sp>
        <p:nvSpPr>
          <p:cNvPr id="15" name="TekstniOkvir 14">
            <a:extLst>
              <a:ext uri="{FF2B5EF4-FFF2-40B4-BE49-F238E27FC236}">
                <a16:creationId xmlns:a16="http://schemas.microsoft.com/office/drawing/2014/main" id="{773A5A9F-B31C-42E4-A948-4DC45F4E532A}"/>
              </a:ext>
            </a:extLst>
          </p:cNvPr>
          <p:cNvSpPr txBox="1"/>
          <p:nvPr/>
        </p:nvSpPr>
        <p:spPr>
          <a:xfrm>
            <a:off x="599872" y="3404796"/>
            <a:ext cx="831714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/>
              <a:t>Listen and check your answers.</a:t>
            </a:r>
          </a:p>
          <a:p>
            <a:r>
              <a:rPr lang="hr-HR" sz="2800" i="1"/>
              <a:t>Slušaj i provjeri svoje odgovore</a:t>
            </a:r>
            <a:r>
              <a:rPr lang="hr-HR" i="1"/>
              <a:t>.</a:t>
            </a:r>
          </a:p>
        </p:txBody>
      </p:sp>
      <p:sp>
        <p:nvSpPr>
          <p:cNvPr id="16" name="TekstniOkvir 15">
            <a:extLst>
              <a:ext uri="{FF2B5EF4-FFF2-40B4-BE49-F238E27FC236}">
                <a16:creationId xmlns:a16="http://schemas.microsoft.com/office/drawing/2014/main" id="{B6DF802D-AB39-4641-B9ED-6AC87B965F98}"/>
              </a:ext>
            </a:extLst>
          </p:cNvPr>
          <p:cNvSpPr txBox="1"/>
          <p:nvPr/>
        </p:nvSpPr>
        <p:spPr>
          <a:xfrm>
            <a:off x="2034941" y="4445859"/>
            <a:ext cx="743193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/>
              <a:t>When is your birthday? In which month?</a:t>
            </a:r>
          </a:p>
          <a:p>
            <a:r>
              <a:rPr lang="hr-HR" sz="2800" i="1"/>
              <a:t>Kad je tvoj rođendan? U kojem mjesecu?</a:t>
            </a:r>
          </a:p>
          <a:p>
            <a:endParaRPr lang="hr-HR" sz="2800" i="1"/>
          </a:p>
          <a:p>
            <a:endParaRPr lang="hr-HR" sz="2800" i="1"/>
          </a:p>
        </p:txBody>
      </p:sp>
      <p:pic>
        <p:nvPicPr>
          <p:cNvPr id="2" name="45_months">
            <a:hlinkClick r:id="" action="ppaction://media"/>
            <a:extLst>
              <a:ext uri="{FF2B5EF4-FFF2-40B4-BE49-F238E27FC236}">
                <a16:creationId xmlns:a16="http://schemas.microsoft.com/office/drawing/2014/main" id="{71F028BB-931D-42DB-BF96-B9C3D7DDE76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9770350" y="4686850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6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1837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5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4" grpId="0"/>
      <p:bldP spid="4" grpId="1"/>
      <p:bldP spid="7" grpId="0"/>
      <p:bldP spid="8" grpId="0"/>
      <p:bldP spid="9" grpId="0"/>
      <p:bldP spid="10" grpId="0"/>
      <p:bldP spid="11" grpId="0"/>
      <p:bldP spid="13" grpId="1"/>
      <p:bldP spid="13" grpId="2"/>
      <p:bldP spid="15" grpId="1"/>
      <p:bldP spid="15" grpId="2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kstniOkvir 3">
            <a:extLst>
              <a:ext uri="{FF2B5EF4-FFF2-40B4-BE49-F238E27FC236}">
                <a16:creationId xmlns:a16="http://schemas.microsoft.com/office/drawing/2014/main" id="{989BDF9B-B52D-49C9-A5FA-1A9A13EF2FDF}"/>
              </a:ext>
            </a:extLst>
          </p:cNvPr>
          <p:cNvSpPr txBox="1"/>
          <p:nvPr/>
        </p:nvSpPr>
        <p:spPr>
          <a:xfrm>
            <a:off x="603115" y="370768"/>
            <a:ext cx="10282136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2800"/>
              <a:t>Can you name the seasons?</a:t>
            </a:r>
          </a:p>
          <a:p>
            <a:pPr algn="ctr"/>
            <a:r>
              <a:rPr lang="hr-HR" sz="2800" i="1"/>
              <a:t>Znaš li imenovati godišnja doba?</a:t>
            </a:r>
            <a:endParaRPr lang="hr-HR" sz="2800"/>
          </a:p>
          <a:p>
            <a:pPr algn="ctr"/>
            <a:endParaRPr lang="hr-HR" sz="2800" i="1"/>
          </a:p>
          <a:p>
            <a:endParaRPr lang="hr-HR" sz="2800" i="1">
              <a:solidFill>
                <a:srgbClr val="FF0000"/>
              </a:solidFill>
            </a:endParaRPr>
          </a:p>
          <a:p>
            <a:pPr algn="ctr"/>
            <a:endParaRPr lang="hr-HR" sz="2800" i="1">
              <a:solidFill>
                <a:srgbClr val="FF0000"/>
              </a:solidFill>
            </a:endParaRPr>
          </a:p>
        </p:txBody>
      </p:sp>
      <p:sp>
        <p:nvSpPr>
          <p:cNvPr id="5" name="TekstniOkvir 4">
            <a:extLst>
              <a:ext uri="{FF2B5EF4-FFF2-40B4-BE49-F238E27FC236}">
                <a16:creationId xmlns:a16="http://schemas.microsoft.com/office/drawing/2014/main" id="{A0756B2D-D6F6-4672-9A0F-4DB391EC3126}"/>
              </a:ext>
            </a:extLst>
          </p:cNvPr>
          <p:cNvSpPr txBox="1"/>
          <p:nvPr/>
        </p:nvSpPr>
        <p:spPr>
          <a:xfrm>
            <a:off x="1008437" y="1653703"/>
            <a:ext cx="150778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2800">
                <a:solidFill>
                  <a:srgbClr val="FF0000"/>
                </a:solidFill>
              </a:rPr>
              <a:t>spring</a:t>
            </a:r>
          </a:p>
          <a:p>
            <a:pPr algn="ctr"/>
            <a:r>
              <a:rPr lang="hr-HR" sz="2800" i="1">
                <a:solidFill>
                  <a:srgbClr val="FF0000"/>
                </a:solidFill>
              </a:rPr>
              <a:t>proljeće</a:t>
            </a:r>
          </a:p>
        </p:txBody>
      </p:sp>
      <p:sp>
        <p:nvSpPr>
          <p:cNvPr id="6" name="TekstniOkvir 5">
            <a:extLst>
              <a:ext uri="{FF2B5EF4-FFF2-40B4-BE49-F238E27FC236}">
                <a16:creationId xmlns:a16="http://schemas.microsoft.com/office/drawing/2014/main" id="{992B42B4-F66C-4C89-88EA-A1249434F52E}"/>
              </a:ext>
            </a:extLst>
          </p:cNvPr>
          <p:cNvSpPr txBox="1"/>
          <p:nvPr/>
        </p:nvSpPr>
        <p:spPr>
          <a:xfrm>
            <a:off x="3555460" y="1663430"/>
            <a:ext cx="150778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2800">
                <a:solidFill>
                  <a:srgbClr val="FF0000"/>
                </a:solidFill>
              </a:rPr>
              <a:t>summer</a:t>
            </a:r>
          </a:p>
          <a:p>
            <a:pPr algn="ctr"/>
            <a:r>
              <a:rPr lang="hr-HR" sz="2800" i="1">
                <a:solidFill>
                  <a:srgbClr val="FF0000"/>
                </a:solidFill>
              </a:rPr>
              <a:t>ljeto</a:t>
            </a:r>
          </a:p>
        </p:txBody>
      </p:sp>
      <p:sp>
        <p:nvSpPr>
          <p:cNvPr id="7" name="TekstniOkvir 6">
            <a:extLst>
              <a:ext uri="{FF2B5EF4-FFF2-40B4-BE49-F238E27FC236}">
                <a16:creationId xmlns:a16="http://schemas.microsoft.com/office/drawing/2014/main" id="{CAA57E0D-E66E-47DA-8A24-0FB1F079608E}"/>
              </a:ext>
            </a:extLst>
          </p:cNvPr>
          <p:cNvSpPr txBox="1"/>
          <p:nvPr/>
        </p:nvSpPr>
        <p:spPr>
          <a:xfrm>
            <a:off x="6400802" y="1663430"/>
            <a:ext cx="150778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2800">
                <a:solidFill>
                  <a:srgbClr val="FF0000"/>
                </a:solidFill>
              </a:rPr>
              <a:t>autumn</a:t>
            </a:r>
          </a:p>
          <a:p>
            <a:pPr algn="ctr"/>
            <a:r>
              <a:rPr lang="hr-HR" sz="2800" i="1">
                <a:solidFill>
                  <a:srgbClr val="FF0000"/>
                </a:solidFill>
              </a:rPr>
              <a:t>jesen</a:t>
            </a:r>
          </a:p>
        </p:txBody>
      </p:sp>
      <p:sp>
        <p:nvSpPr>
          <p:cNvPr id="8" name="TekstniOkvir 7">
            <a:extLst>
              <a:ext uri="{FF2B5EF4-FFF2-40B4-BE49-F238E27FC236}">
                <a16:creationId xmlns:a16="http://schemas.microsoft.com/office/drawing/2014/main" id="{CAE360BE-94B1-40AF-AF49-E4277EFC89F5}"/>
              </a:ext>
            </a:extLst>
          </p:cNvPr>
          <p:cNvSpPr txBox="1"/>
          <p:nvPr/>
        </p:nvSpPr>
        <p:spPr>
          <a:xfrm>
            <a:off x="9118058" y="1653702"/>
            <a:ext cx="150778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2800">
                <a:solidFill>
                  <a:srgbClr val="FF0000"/>
                </a:solidFill>
              </a:rPr>
              <a:t>winter</a:t>
            </a:r>
          </a:p>
          <a:p>
            <a:pPr algn="ctr"/>
            <a:r>
              <a:rPr lang="hr-HR" sz="2800" i="1">
                <a:solidFill>
                  <a:srgbClr val="FF0000"/>
                </a:solidFill>
              </a:rPr>
              <a:t>zima</a:t>
            </a:r>
          </a:p>
        </p:txBody>
      </p:sp>
      <p:sp>
        <p:nvSpPr>
          <p:cNvPr id="9" name="TekstniOkvir 8">
            <a:extLst>
              <a:ext uri="{FF2B5EF4-FFF2-40B4-BE49-F238E27FC236}">
                <a16:creationId xmlns:a16="http://schemas.microsoft.com/office/drawing/2014/main" id="{3BDD5979-50FA-4189-A75A-5B1EB562A2DD}"/>
              </a:ext>
            </a:extLst>
          </p:cNvPr>
          <p:cNvSpPr txBox="1"/>
          <p:nvPr/>
        </p:nvSpPr>
        <p:spPr>
          <a:xfrm>
            <a:off x="620946" y="4727243"/>
            <a:ext cx="1049614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2800"/>
              <a:t>Which months does each season include?</a:t>
            </a:r>
          </a:p>
          <a:p>
            <a:pPr algn="ctr"/>
            <a:r>
              <a:rPr lang="hr-HR" sz="2800" i="1"/>
              <a:t>Koji mjeseci pripadaju određenom godišnjem dobu?</a:t>
            </a:r>
          </a:p>
        </p:txBody>
      </p:sp>
      <p:sp>
        <p:nvSpPr>
          <p:cNvPr id="10" name="TekstniOkvir 9">
            <a:extLst>
              <a:ext uri="{FF2B5EF4-FFF2-40B4-BE49-F238E27FC236}">
                <a16:creationId xmlns:a16="http://schemas.microsoft.com/office/drawing/2014/main" id="{3374DD75-3D85-485B-B7E3-456526EAEF82}"/>
              </a:ext>
            </a:extLst>
          </p:cNvPr>
          <p:cNvSpPr txBox="1"/>
          <p:nvPr/>
        </p:nvSpPr>
        <p:spPr>
          <a:xfrm>
            <a:off x="429640" y="2954338"/>
            <a:ext cx="249028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2800">
                <a:solidFill>
                  <a:srgbClr val="FF0000"/>
                </a:solidFill>
              </a:rPr>
              <a:t>March</a:t>
            </a:r>
          </a:p>
          <a:p>
            <a:pPr algn="ctr"/>
            <a:r>
              <a:rPr lang="hr-HR" sz="2800">
                <a:solidFill>
                  <a:srgbClr val="FF0000"/>
                </a:solidFill>
              </a:rPr>
              <a:t>April</a:t>
            </a:r>
          </a:p>
          <a:p>
            <a:pPr algn="ctr"/>
            <a:r>
              <a:rPr lang="hr-HR" sz="2800">
                <a:solidFill>
                  <a:srgbClr val="FF0000"/>
                </a:solidFill>
              </a:rPr>
              <a:t>May</a:t>
            </a:r>
          </a:p>
        </p:txBody>
      </p:sp>
      <p:sp>
        <p:nvSpPr>
          <p:cNvPr id="15" name="TekstniOkvir 14">
            <a:extLst>
              <a:ext uri="{FF2B5EF4-FFF2-40B4-BE49-F238E27FC236}">
                <a16:creationId xmlns:a16="http://schemas.microsoft.com/office/drawing/2014/main" id="{10E28F58-E893-43FC-95A1-212E694FBCD1}"/>
              </a:ext>
            </a:extLst>
          </p:cNvPr>
          <p:cNvSpPr txBox="1"/>
          <p:nvPr/>
        </p:nvSpPr>
        <p:spPr>
          <a:xfrm>
            <a:off x="3064212" y="2954337"/>
            <a:ext cx="249028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2800">
                <a:solidFill>
                  <a:srgbClr val="FF0000"/>
                </a:solidFill>
              </a:rPr>
              <a:t>June</a:t>
            </a:r>
          </a:p>
          <a:p>
            <a:pPr algn="ctr"/>
            <a:r>
              <a:rPr lang="hr-HR" sz="2800">
                <a:solidFill>
                  <a:srgbClr val="FF0000"/>
                </a:solidFill>
              </a:rPr>
              <a:t>July</a:t>
            </a:r>
          </a:p>
          <a:p>
            <a:pPr algn="ctr"/>
            <a:r>
              <a:rPr lang="hr-HR" sz="2800">
                <a:solidFill>
                  <a:srgbClr val="FF0000"/>
                </a:solidFill>
              </a:rPr>
              <a:t>August</a:t>
            </a:r>
          </a:p>
        </p:txBody>
      </p:sp>
      <p:sp>
        <p:nvSpPr>
          <p:cNvPr id="16" name="TekstniOkvir 15">
            <a:extLst>
              <a:ext uri="{FF2B5EF4-FFF2-40B4-BE49-F238E27FC236}">
                <a16:creationId xmlns:a16="http://schemas.microsoft.com/office/drawing/2014/main" id="{1E48BAAF-DDB6-4E99-B5EC-21B1B80A6390}"/>
              </a:ext>
            </a:extLst>
          </p:cNvPr>
          <p:cNvSpPr txBox="1"/>
          <p:nvPr/>
        </p:nvSpPr>
        <p:spPr>
          <a:xfrm>
            <a:off x="5909554" y="2961193"/>
            <a:ext cx="249028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2800">
                <a:solidFill>
                  <a:srgbClr val="FF0000"/>
                </a:solidFill>
              </a:rPr>
              <a:t>September</a:t>
            </a:r>
          </a:p>
          <a:p>
            <a:pPr algn="ctr"/>
            <a:r>
              <a:rPr lang="hr-HR" sz="2800">
                <a:solidFill>
                  <a:srgbClr val="FF0000"/>
                </a:solidFill>
              </a:rPr>
              <a:t>October</a:t>
            </a:r>
          </a:p>
          <a:p>
            <a:pPr algn="ctr"/>
            <a:r>
              <a:rPr lang="hr-HR" sz="2800">
                <a:solidFill>
                  <a:srgbClr val="FF0000"/>
                </a:solidFill>
              </a:rPr>
              <a:t>November</a:t>
            </a:r>
          </a:p>
        </p:txBody>
      </p:sp>
      <p:sp>
        <p:nvSpPr>
          <p:cNvPr id="17" name="TekstniOkvir 16">
            <a:extLst>
              <a:ext uri="{FF2B5EF4-FFF2-40B4-BE49-F238E27FC236}">
                <a16:creationId xmlns:a16="http://schemas.microsoft.com/office/drawing/2014/main" id="{E443B0E9-93C0-4303-B50D-858A7CCADF0B}"/>
              </a:ext>
            </a:extLst>
          </p:cNvPr>
          <p:cNvSpPr txBox="1"/>
          <p:nvPr/>
        </p:nvSpPr>
        <p:spPr>
          <a:xfrm>
            <a:off x="8626810" y="2954336"/>
            <a:ext cx="249028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2800">
                <a:solidFill>
                  <a:srgbClr val="FF0000"/>
                </a:solidFill>
              </a:rPr>
              <a:t>December</a:t>
            </a:r>
          </a:p>
          <a:p>
            <a:pPr algn="ctr"/>
            <a:r>
              <a:rPr lang="hr-HR" sz="2800">
                <a:solidFill>
                  <a:srgbClr val="FF0000"/>
                </a:solidFill>
              </a:rPr>
              <a:t>January</a:t>
            </a:r>
          </a:p>
          <a:p>
            <a:pPr algn="ctr"/>
            <a:r>
              <a:rPr lang="hr-HR" sz="2800">
                <a:solidFill>
                  <a:srgbClr val="FF0000"/>
                </a:solidFill>
              </a:rPr>
              <a:t>February</a:t>
            </a:r>
          </a:p>
        </p:txBody>
      </p:sp>
      <p:sp>
        <p:nvSpPr>
          <p:cNvPr id="19" name="TekstniOkvir 18">
            <a:extLst>
              <a:ext uri="{FF2B5EF4-FFF2-40B4-BE49-F238E27FC236}">
                <a16:creationId xmlns:a16="http://schemas.microsoft.com/office/drawing/2014/main" id="{5100CFF5-F736-436D-9282-DFCF1309505B}"/>
              </a:ext>
            </a:extLst>
          </p:cNvPr>
          <p:cNvSpPr txBox="1"/>
          <p:nvPr/>
        </p:nvSpPr>
        <p:spPr>
          <a:xfrm>
            <a:off x="1355384" y="459021"/>
            <a:ext cx="9027268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hr-HR" sz="2800"/>
              <a:t>Copy the seasons and the months in your notebook.</a:t>
            </a:r>
          </a:p>
          <a:p>
            <a:pPr algn="ctr"/>
            <a:r>
              <a:rPr lang="hr-HR" sz="2800" i="1"/>
              <a:t>Prepiši nazive godišnjih doba i mjesece  u svoju bilježnicu.</a:t>
            </a:r>
          </a:p>
        </p:txBody>
      </p:sp>
      <p:sp>
        <p:nvSpPr>
          <p:cNvPr id="20" name="TekstniOkvir 19">
            <a:extLst>
              <a:ext uri="{FF2B5EF4-FFF2-40B4-BE49-F238E27FC236}">
                <a16:creationId xmlns:a16="http://schemas.microsoft.com/office/drawing/2014/main" id="{66385D9C-A37F-4C28-BF46-E904DBEED380}"/>
              </a:ext>
            </a:extLst>
          </p:cNvPr>
          <p:cNvSpPr txBox="1"/>
          <p:nvPr/>
        </p:nvSpPr>
        <p:spPr>
          <a:xfrm>
            <a:off x="620946" y="4717515"/>
            <a:ext cx="1049614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2800"/>
              <a:t>Who was born in spring / summer / autumn / winter?</a:t>
            </a:r>
          </a:p>
          <a:p>
            <a:pPr algn="ctr"/>
            <a:r>
              <a:rPr lang="hr-HR" sz="2800" i="1"/>
              <a:t>Tko je rođen na proljeće / ljeto / jesen / zimu?</a:t>
            </a:r>
          </a:p>
        </p:txBody>
      </p:sp>
    </p:spTree>
    <p:extLst>
      <p:ext uri="{BB962C8B-B14F-4D97-AF65-F5344CB8AC3E}">
        <p14:creationId xmlns:p14="http://schemas.microsoft.com/office/powerpoint/2010/main" val="3029938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/>
      <p:bldP spid="6" grpId="0"/>
      <p:bldP spid="7" grpId="0"/>
      <p:bldP spid="8" grpId="0"/>
      <p:bldP spid="9" grpId="0"/>
      <p:bldP spid="9" grpId="1"/>
      <p:bldP spid="10" grpId="0"/>
      <p:bldP spid="15" grpId="0"/>
      <p:bldP spid="16" grpId="0"/>
      <p:bldP spid="17" grpId="0"/>
      <p:bldP spid="19" grpId="0"/>
      <p:bldP spid="2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lika 4">
            <a:extLst>
              <a:ext uri="{FF2B5EF4-FFF2-40B4-BE49-F238E27FC236}">
                <a16:creationId xmlns:a16="http://schemas.microsoft.com/office/drawing/2014/main" id="{DED27F52-F1AD-49BE-97F6-6F419ECE3BE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3328" y="1463506"/>
            <a:ext cx="9133513" cy="3502971"/>
          </a:xfrm>
          <a:prstGeom prst="rect">
            <a:avLst/>
          </a:prstGeo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9ECF2350-4D77-4573-A4E0-7BEDAC36937F}"/>
              </a:ext>
            </a:extLst>
          </p:cNvPr>
          <p:cNvSpPr txBox="1"/>
          <p:nvPr/>
        </p:nvSpPr>
        <p:spPr>
          <a:xfrm>
            <a:off x="1383328" y="683115"/>
            <a:ext cx="91335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i="1"/>
              <a:t>Jesu li rečenice točne (T) ili netočne (F)?</a:t>
            </a:r>
          </a:p>
        </p:txBody>
      </p:sp>
      <p:sp>
        <p:nvSpPr>
          <p:cNvPr id="7" name="Elipsa 6">
            <a:extLst>
              <a:ext uri="{FF2B5EF4-FFF2-40B4-BE49-F238E27FC236}">
                <a16:creationId xmlns:a16="http://schemas.microsoft.com/office/drawing/2014/main" id="{5269BA7F-BAD3-46F8-A0E9-CD544C8EFFF1}"/>
              </a:ext>
            </a:extLst>
          </p:cNvPr>
          <p:cNvSpPr/>
          <p:nvPr/>
        </p:nvSpPr>
        <p:spPr>
          <a:xfrm>
            <a:off x="9659566" y="2188723"/>
            <a:ext cx="408562" cy="447473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8" name="Elipsa 7">
            <a:extLst>
              <a:ext uri="{FF2B5EF4-FFF2-40B4-BE49-F238E27FC236}">
                <a16:creationId xmlns:a16="http://schemas.microsoft.com/office/drawing/2014/main" id="{CB57CDC8-1137-4BA3-A105-E9AC8FCB35A7}"/>
              </a:ext>
            </a:extLst>
          </p:cNvPr>
          <p:cNvSpPr/>
          <p:nvPr/>
        </p:nvSpPr>
        <p:spPr>
          <a:xfrm>
            <a:off x="10109520" y="2767518"/>
            <a:ext cx="408562" cy="447473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9" name="Elipsa 8">
            <a:extLst>
              <a:ext uri="{FF2B5EF4-FFF2-40B4-BE49-F238E27FC236}">
                <a16:creationId xmlns:a16="http://schemas.microsoft.com/office/drawing/2014/main" id="{F1901498-03C1-422C-A531-42748099BF35}"/>
              </a:ext>
            </a:extLst>
          </p:cNvPr>
          <p:cNvSpPr/>
          <p:nvPr/>
        </p:nvSpPr>
        <p:spPr>
          <a:xfrm>
            <a:off x="9659566" y="3341957"/>
            <a:ext cx="408562" cy="447473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0" name="Elipsa 9">
            <a:extLst>
              <a:ext uri="{FF2B5EF4-FFF2-40B4-BE49-F238E27FC236}">
                <a16:creationId xmlns:a16="http://schemas.microsoft.com/office/drawing/2014/main" id="{C0956BB7-9C3F-48C7-8070-0668A75338B5}"/>
              </a:ext>
            </a:extLst>
          </p:cNvPr>
          <p:cNvSpPr/>
          <p:nvPr/>
        </p:nvSpPr>
        <p:spPr>
          <a:xfrm>
            <a:off x="9659566" y="3852553"/>
            <a:ext cx="408562" cy="447473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1" name="Elipsa 10">
            <a:extLst>
              <a:ext uri="{FF2B5EF4-FFF2-40B4-BE49-F238E27FC236}">
                <a16:creationId xmlns:a16="http://schemas.microsoft.com/office/drawing/2014/main" id="{03F082E5-925F-4C70-979B-32E7C4518D86}"/>
              </a:ext>
            </a:extLst>
          </p:cNvPr>
          <p:cNvSpPr/>
          <p:nvPr/>
        </p:nvSpPr>
        <p:spPr>
          <a:xfrm>
            <a:off x="10128354" y="4416452"/>
            <a:ext cx="388487" cy="447473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475070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lika 4">
            <a:extLst>
              <a:ext uri="{FF2B5EF4-FFF2-40B4-BE49-F238E27FC236}">
                <a16:creationId xmlns:a16="http://schemas.microsoft.com/office/drawing/2014/main" id="{A68E6563-33AA-4724-979B-15AAA756457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3336" y="51838"/>
            <a:ext cx="10298261" cy="4035614"/>
          </a:xfrm>
          <a:prstGeom prst="rect">
            <a:avLst/>
          </a:prstGeo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6BCD65C6-42ED-4543-925A-612603E94A1B}"/>
              </a:ext>
            </a:extLst>
          </p:cNvPr>
          <p:cNvSpPr txBox="1"/>
          <p:nvPr/>
        </p:nvSpPr>
        <p:spPr>
          <a:xfrm>
            <a:off x="180869" y="4546027"/>
            <a:ext cx="2692959" cy="1569660"/>
          </a:xfrm>
          <a:prstGeom prst="rect">
            <a:avLst/>
          </a:prstGeom>
          <a:noFill/>
          <a:ln w="28575">
            <a:solidFill>
              <a:srgbClr val="FF99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hr-HR" sz="2400"/>
              <a:t>Match the pictures with the sentences. </a:t>
            </a:r>
            <a:endParaRPr lang="hr-HR" sz="2400" i="1"/>
          </a:p>
          <a:p>
            <a:pPr algn="ctr"/>
            <a:r>
              <a:rPr lang="hr-HR" sz="2400" i="1"/>
              <a:t>Poveži slike s rečenicama.</a:t>
            </a:r>
            <a:endParaRPr lang="hr-HR" sz="2400"/>
          </a:p>
        </p:txBody>
      </p:sp>
      <p:pic>
        <p:nvPicPr>
          <p:cNvPr id="8" name="Slika 7">
            <a:extLst>
              <a:ext uri="{FF2B5EF4-FFF2-40B4-BE49-F238E27FC236}">
                <a16:creationId xmlns:a16="http://schemas.microsoft.com/office/drawing/2014/main" id="{770BA697-D6CD-4BBF-9470-EC8F1EC49E8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42651" y="4087452"/>
            <a:ext cx="7283774" cy="2486811"/>
          </a:xfrm>
          <a:prstGeom prst="rect">
            <a:avLst/>
          </a:prstGeom>
        </p:spPr>
      </p:pic>
      <p:sp>
        <p:nvSpPr>
          <p:cNvPr id="9" name="TekstniOkvir 8">
            <a:extLst>
              <a:ext uri="{FF2B5EF4-FFF2-40B4-BE49-F238E27FC236}">
                <a16:creationId xmlns:a16="http://schemas.microsoft.com/office/drawing/2014/main" id="{B425DDB6-49A6-40DA-8234-CCA6B8FE79C8}"/>
              </a:ext>
            </a:extLst>
          </p:cNvPr>
          <p:cNvSpPr txBox="1"/>
          <p:nvPr/>
        </p:nvSpPr>
        <p:spPr>
          <a:xfrm>
            <a:off x="6712299" y="4195756"/>
            <a:ext cx="6029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b="1">
                <a:solidFill>
                  <a:schemeClr val="accent2"/>
                </a:solidFill>
              </a:rPr>
              <a:t>8</a:t>
            </a:r>
          </a:p>
        </p:txBody>
      </p:sp>
      <p:sp>
        <p:nvSpPr>
          <p:cNvPr id="10" name="TekstniOkvir 9">
            <a:extLst>
              <a:ext uri="{FF2B5EF4-FFF2-40B4-BE49-F238E27FC236}">
                <a16:creationId xmlns:a16="http://schemas.microsoft.com/office/drawing/2014/main" id="{60FC0733-F9A0-4717-8BA9-C53125CE6DDF}"/>
              </a:ext>
            </a:extLst>
          </p:cNvPr>
          <p:cNvSpPr txBox="1"/>
          <p:nvPr/>
        </p:nvSpPr>
        <p:spPr>
          <a:xfrm>
            <a:off x="6712298" y="4753485"/>
            <a:ext cx="6029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b="1">
                <a:solidFill>
                  <a:schemeClr val="accent2"/>
                </a:solidFill>
              </a:rPr>
              <a:t>4</a:t>
            </a:r>
          </a:p>
        </p:txBody>
      </p:sp>
      <p:sp>
        <p:nvSpPr>
          <p:cNvPr id="11" name="TekstniOkvir 10">
            <a:extLst>
              <a:ext uri="{FF2B5EF4-FFF2-40B4-BE49-F238E27FC236}">
                <a16:creationId xmlns:a16="http://schemas.microsoft.com/office/drawing/2014/main" id="{7B78CD29-BFC1-4A1D-8027-E6E54663BCBD}"/>
              </a:ext>
            </a:extLst>
          </p:cNvPr>
          <p:cNvSpPr txBox="1"/>
          <p:nvPr/>
        </p:nvSpPr>
        <p:spPr>
          <a:xfrm rot="10800000" flipV="1">
            <a:off x="6712298" y="5276705"/>
            <a:ext cx="4504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b="1">
                <a:solidFill>
                  <a:schemeClr val="accent2"/>
                </a:solidFill>
              </a:rPr>
              <a:t>2</a:t>
            </a:r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id="{E4F30093-79BF-4307-8C76-AE61FC432D90}"/>
              </a:ext>
            </a:extLst>
          </p:cNvPr>
          <p:cNvSpPr txBox="1"/>
          <p:nvPr/>
        </p:nvSpPr>
        <p:spPr>
          <a:xfrm>
            <a:off x="6712297" y="5854077"/>
            <a:ext cx="6029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b="1">
                <a:solidFill>
                  <a:schemeClr val="accent2"/>
                </a:solidFill>
              </a:rPr>
              <a:t>3</a:t>
            </a:r>
          </a:p>
        </p:txBody>
      </p:sp>
      <p:sp>
        <p:nvSpPr>
          <p:cNvPr id="13" name="TekstniOkvir 12">
            <a:extLst>
              <a:ext uri="{FF2B5EF4-FFF2-40B4-BE49-F238E27FC236}">
                <a16:creationId xmlns:a16="http://schemas.microsoft.com/office/drawing/2014/main" id="{E8D1E3A0-D5F3-465A-BD0B-99EFA26D997C}"/>
              </a:ext>
            </a:extLst>
          </p:cNvPr>
          <p:cNvSpPr txBox="1"/>
          <p:nvPr/>
        </p:nvSpPr>
        <p:spPr>
          <a:xfrm>
            <a:off x="10690146" y="4208067"/>
            <a:ext cx="6029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b="1">
                <a:solidFill>
                  <a:schemeClr val="accent2"/>
                </a:solidFill>
              </a:rPr>
              <a:t>6</a:t>
            </a:r>
          </a:p>
        </p:txBody>
      </p:sp>
      <p:sp>
        <p:nvSpPr>
          <p:cNvPr id="14" name="TekstniOkvir 13">
            <a:extLst>
              <a:ext uri="{FF2B5EF4-FFF2-40B4-BE49-F238E27FC236}">
                <a16:creationId xmlns:a16="http://schemas.microsoft.com/office/drawing/2014/main" id="{1CA31B3F-BF43-407A-AE6C-6158370D17DB}"/>
              </a:ext>
            </a:extLst>
          </p:cNvPr>
          <p:cNvSpPr txBox="1"/>
          <p:nvPr/>
        </p:nvSpPr>
        <p:spPr>
          <a:xfrm>
            <a:off x="10670047" y="4731287"/>
            <a:ext cx="6029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b="1">
                <a:solidFill>
                  <a:schemeClr val="accent2"/>
                </a:solidFill>
              </a:rPr>
              <a:t>1</a:t>
            </a:r>
          </a:p>
        </p:txBody>
      </p:sp>
      <p:sp>
        <p:nvSpPr>
          <p:cNvPr id="15" name="TekstniOkvir 14">
            <a:extLst>
              <a:ext uri="{FF2B5EF4-FFF2-40B4-BE49-F238E27FC236}">
                <a16:creationId xmlns:a16="http://schemas.microsoft.com/office/drawing/2014/main" id="{2D491A98-C92A-4F42-9F44-29BBB1166139}"/>
              </a:ext>
            </a:extLst>
          </p:cNvPr>
          <p:cNvSpPr txBox="1"/>
          <p:nvPr/>
        </p:nvSpPr>
        <p:spPr>
          <a:xfrm>
            <a:off x="10670046" y="5289017"/>
            <a:ext cx="6029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b="1">
                <a:solidFill>
                  <a:schemeClr val="accent2"/>
                </a:solidFill>
              </a:rPr>
              <a:t>7</a:t>
            </a:r>
          </a:p>
        </p:txBody>
      </p:sp>
      <p:sp>
        <p:nvSpPr>
          <p:cNvPr id="16" name="TekstniOkvir 15">
            <a:extLst>
              <a:ext uri="{FF2B5EF4-FFF2-40B4-BE49-F238E27FC236}">
                <a16:creationId xmlns:a16="http://schemas.microsoft.com/office/drawing/2014/main" id="{CB95FA1A-3A29-42AD-B84B-E9D138836A84}"/>
              </a:ext>
            </a:extLst>
          </p:cNvPr>
          <p:cNvSpPr txBox="1"/>
          <p:nvPr/>
        </p:nvSpPr>
        <p:spPr>
          <a:xfrm>
            <a:off x="10670045" y="5896533"/>
            <a:ext cx="6029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b="1">
                <a:solidFill>
                  <a:schemeClr val="accent2"/>
                </a:solidFill>
              </a:rPr>
              <a:t>5</a:t>
            </a:r>
          </a:p>
        </p:txBody>
      </p:sp>
      <p:pic>
        <p:nvPicPr>
          <p:cNvPr id="17" name="47_weather">
            <a:hlinkClick r:id="" action="ppaction://media"/>
            <a:extLst>
              <a:ext uri="{FF2B5EF4-FFF2-40B4-BE49-F238E27FC236}">
                <a16:creationId xmlns:a16="http://schemas.microsoft.com/office/drawing/2014/main" id="{04645586-C05A-4C2A-BC85-57600687FBD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31691" y="6318799"/>
            <a:ext cx="487363" cy="487363"/>
          </a:xfrm>
          <a:prstGeom prst="rect">
            <a:avLst/>
          </a:prstGeom>
        </p:spPr>
      </p:pic>
      <p:sp>
        <p:nvSpPr>
          <p:cNvPr id="18" name="TekstniOkvir 17">
            <a:extLst>
              <a:ext uri="{FF2B5EF4-FFF2-40B4-BE49-F238E27FC236}">
                <a16:creationId xmlns:a16="http://schemas.microsoft.com/office/drawing/2014/main" id="{6732713C-9876-490B-81B2-C55325E7B13A}"/>
              </a:ext>
            </a:extLst>
          </p:cNvPr>
          <p:cNvSpPr txBox="1"/>
          <p:nvPr/>
        </p:nvSpPr>
        <p:spPr>
          <a:xfrm>
            <a:off x="180869" y="4700240"/>
            <a:ext cx="2692959" cy="1200329"/>
          </a:xfrm>
          <a:prstGeom prst="rect">
            <a:avLst/>
          </a:prstGeom>
          <a:noFill/>
          <a:ln w="28575">
            <a:solidFill>
              <a:srgbClr val="FF99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hr-HR" sz="2400"/>
              <a:t>Listen and check.</a:t>
            </a:r>
          </a:p>
          <a:p>
            <a:pPr algn="ctr"/>
            <a:r>
              <a:rPr lang="hr-HR" sz="2400" i="1"/>
              <a:t>Slušaj i provjeri odgovore.</a:t>
            </a:r>
          </a:p>
        </p:txBody>
      </p:sp>
    </p:spTree>
    <p:extLst>
      <p:ext uri="{BB962C8B-B14F-4D97-AF65-F5344CB8AC3E}">
        <p14:creationId xmlns:p14="http://schemas.microsoft.com/office/powerpoint/2010/main" val="2134441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21010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5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  <p:bldLst>
      <p:bldP spid="6" grpId="0" animBg="1"/>
      <p:bldP spid="6" grpId="1" animBg="1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lika 4">
            <a:extLst>
              <a:ext uri="{FF2B5EF4-FFF2-40B4-BE49-F238E27FC236}">
                <a16:creationId xmlns:a16="http://schemas.microsoft.com/office/drawing/2014/main" id="{E1334E23-886B-4278-9402-51912439943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9949" y="3591291"/>
            <a:ext cx="7208782" cy="2749219"/>
          </a:xfrm>
          <a:prstGeom prst="rect">
            <a:avLst/>
          </a:prstGeo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CAFB48D9-9409-4A71-A6C8-ACD7ED2365A6}"/>
              </a:ext>
            </a:extLst>
          </p:cNvPr>
          <p:cNvSpPr txBox="1"/>
          <p:nvPr/>
        </p:nvSpPr>
        <p:spPr>
          <a:xfrm>
            <a:off x="855784" y="371788"/>
            <a:ext cx="975695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2800"/>
              <a:t>What’s the weather like today?</a:t>
            </a:r>
          </a:p>
          <a:p>
            <a:pPr algn="ctr"/>
            <a:r>
              <a:rPr lang="hr-HR" sz="2800" i="1"/>
              <a:t>Kakvo je vrijeme danas?</a:t>
            </a:r>
          </a:p>
          <a:p>
            <a:pPr algn="ctr"/>
            <a:endParaRPr lang="hr-HR" sz="2800" i="1"/>
          </a:p>
          <a:p>
            <a:pPr algn="ctr"/>
            <a:r>
              <a:rPr lang="hr-HR" sz="2800"/>
              <a:t>What kind of weather do you like?</a:t>
            </a:r>
          </a:p>
          <a:p>
            <a:pPr algn="ctr"/>
            <a:r>
              <a:rPr lang="hr-HR" sz="2800" i="1"/>
              <a:t>Kakvo vrijeme voliš?</a:t>
            </a:r>
          </a:p>
        </p:txBody>
      </p:sp>
      <p:sp>
        <p:nvSpPr>
          <p:cNvPr id="7" name="TekstniOkvir 6">
            <a:extLst>
              <a:ext uri="{FF2B5EF4-FFF2-40B4-BE49-F238E27FC236}">
                <a16:creationId xmlns:a16="http://schemas.microsoft.com/office/drawing/2014/main" id="{43BB01F0-05A0-48D4-99DD-F51E23908771}"/>
              </a:ext>
            </a:extLst>
          </p:cNvPr>
          <p:cNvSpPr txBox="1"/>
          <p:nvPr/>
        </p:nvSpPr>
        <p:spPr>
          <a:xfrm>
            <a:off x="2301072" y="3167390"/>
            <a:ext cx="90234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i="1"/>
              <a:t>Nadopuni rečenice o sebi.</a:t>
            </a:r>
          </a:p>
        </p:txBody>
      </p:sp>
      <p:sp>
        <p:nvSpPr>
          <p:cNvPr id="8" name="Pravokutnik 7">
            <a:extLst>
              <a:ext uri="{FF2B5EF4-FFF2-40B4-BE49-F238E27FC236}">
                <a16:creationId xmlns:a16="http://schemas.microsoft.com/office/drawing/2014/main" id="{B2532CA1-F380-4C18-A5AE-4666D88C8697}"/>
              </a:ext>
            </a:extLst>
          </p:cNvPr>
          <p:cNvSpPr/>
          <p:nvPr/>
        </p:nvSpPr>
        <p:spPr>
          <a:xfrm>
            <a:off x="2421654" y="233464"/>
            <a:ext cx="6887078" cy="2570026"/>
          </a:xfrm>
          <a:prstGeom prst="rect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070239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kstniOkvir 4">
            <a:extLst>
              <a:ext uri="{FF2B5EF4-FFF2-40B4-BE49-F238E27FC236}">
                <a16:creationId xmlns:a16="http://schemas.microsoft.com/office/drawing/2014/main" id="{E6062DB6-1BF0-4446-9F77-977978BD52BA}"/>
              </a:ext>
            </a:extLst>
          </p:cNvPr>
          <p:cNvSpPr txBox="1"/>
          <p:nvPr/>
        </p:nvSpPr>
        <p:spPr>
          <a:xfrm>
            <a:off x="1657977" y="1950609"/>
            <a:ext cx="838953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r-HR" sz="2800">
                <a:hlinkClick r:id="rId4"/>
              </a:rPr>
              <a:t>https://wordwall.net/resource/260260/months-seasons</a:t>
            </a:r>
            <a:r>
              <a:rPr lang="hr-HR" sz="2800"/>
              <a:t> </a:t>
            </a:r>
          </a:p>
        </p:txBody>
      </p:sp>
      <p:sp>
        <p:nvSpPr>
          <p:cNvPr id="7" name="TekstniOkvir 6">
            <a:extLst>
              <a:ext uri="{FF2B5EF4-FFF2-40B4-BE49-F238E27FC236}">
                <a16:creationId xmlns:a16="http://schemas.microsoft.com/office/drawing/2014/main" id="{275C51C8-6250-4D61-A115-687889ADA1B8}"/>
              </a:ext>
            </a:extLst>
          </p:cNvPr>
          <p:cNvSpPr txBox="1"/>
          <p:nvPr/>
        </p:nvSpPr>
        <p:spPr>
          <a:xfrm>
            <a:off x="753625" y="180152"/>
            <a:ext cx="8892791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600" b="1"/>
              <a:t>LET’S REVISE!</a:t>
            </a:r>
          </a:p>
          <a:p>
            <a:endParaRPr lang="hr-HR" sz="2600" b="1"/>
          </a:p>
          <a:p>
            <a:r>
              <a:rPr lang="hr-HR" sz="2600"/>
              <a:t>Click on the following link and solve the crossword.</a:t>
            </a:r>
          </a:p>
          <a:p>
            <a:r>
              <a:rPr lang="hr-HR" sz="2600" i="1"/>
              <a:t>Otvori sljedeću poveznicu i riješi križaljku.</a:t>
            </a:r>
          </a:p>
        </p:txBody>
      </p:sp>
      <p:pic>
        <p:nvPicPr>
          <p:cNvPr id="9" name="Slika 8">
            <a:extLst>
              <a:ext uri="{FF2B5EF4-FFF2-40B4-BE49-F238E27FC236}">
                <a16:creationId xmlns:a16="http://schemas.microsoft.com/office/drawing/2014/main" id="{657E9147-3FC6-4936-87E9-0100EBA7334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14816" y="3052047"/>
            <a:ext cx="4600429" cy="3376247"/>
          </a:xfrm>
          <a:prstGeom prst="rect">
            <a:avLst/>
          </a:prstGeom>
        </p:spPr>
      </p:pic>
      <p:sp>
        <p:nvSpPr>
          <p:cNvPr id="11" name="TextBox 4">
            <a:extLst>
              <a:ext uri="{FF2B5EF4-FFF2-40B4-BE49-F238E27FC236}">
                <a16:creationId xmlns:a16="http://schemas.microsoft.com/office/drawing/2014/main" id="{C54758DA-7C0F-4187-B658-E1C97C5481D4}"/>
              </a:ext>
            </a:extLst>
          </p:cNvPr>
          <p:cNvSpPr txBox="1"/>
          <p:nvPr/>
        </p:nvSpPr>
        <p:spPr>
          <a:xfrm>
            <a:off x="573172" y="3176603"/>
            <a:ext cx="6571620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600" dirty="0" err="1"/>
              <a:t>Listen</a:t>
            </a:r>
            <a:r>
              <a:rPr lang="hr-HR" sz="2600" dirty="0"/>
              <a:t> to </a:t>
            </a:r>
            <a:r>
              <a:rPr lang="hr-HR" sz="2600" dirty="0" err="1"/>
              <a:t>these</a:t>
            </a:r>
            <a:r>
              <a:rPr lang="hr-HR" sz="2600" dirty="0"/>
              <a:t> </a:t>
            </a:r>
            <a:r>
              <a:rPr lang="hr-HR" sz="2600" err="1"/>
              <a:t>tongue</a:t>
            </a:r>
            <a:r>
              <a:rPr lang="hr-HR" sz="2600"/>
              <a:t> twisters.</a:t>
            </a:r>
          </a:p>
          <a:p>
            <a:r>
              <a:rPr lang="hr-HR" sz="2600" i="1"/>
              <a:t>Poslušaj brzalice.</a:t>
            </a:r>
          </a:p>
          <a:p>
            <a:endParaRPr lang="hr-HR" sz="2600"/>
          </a:p>
          <a:p>
            <a:r>
              <a:rPr lang="hr-HR" sz="2600"/>
              <a:t>Listen and repeat.</a:t>
            </a:r>
          </a:p>
          <a:p>
            <a:r>
              <a:rPr lang="hr-HR" sz="2600" i="1"/>
              <a:t>Slušaj i ponavljaj za zvučnim zapisom.</a:t>
            </a:r>
          </a:p>
          <a:p>
            <a:endParaRPr lang="hr-HR" sz="2600"/>
          </a:p>
          <a:p>
            <a:r>
              <a:rPr lang="hr-HR" sz="2600"/>
              <a:t>Try </a:t>
            </a:r>
            <a:r>
              <a:rPr lang="hr-HR" sz="2600" dirty="0" err="1"/>
              <a:t>and</a:t>
            </a:r>
            <a:r>
              <a:rPr lang="hr-HR" sz="2600" dirty="0"/>
              <a:t> </a:t>
            </a:r>
            <a:r>
              <a:rPr lang="hr-HR" sz="2600" dirty="0" err="1"/>
              <a:t>say</a:t>
            </a:r>
            <a:r>
              <a:rPr lang="hr-HR" sz="2600" dirty="0"/>
              <a:t> </a:t>
            </a:r>
            <a:r>
              <a:rPr lang="hr-HR" sz="2600" dirty="0" err="1"/>
              <a:t>them</a:t>
            </a:r>
            <a:r>
              <a:rPr lang="hr-HR" sz="2600" dirty="0"/>
              <a:t> as </a:t>
            </a:r>
            <a:r>
              <a:rPr lang="hr-HR" sz="2600" dirty="0" err="1"/>
              <a:t>fast</a:t>
            </a:r>
            <a:r>
              <a:rPr lang="hr-HR" sz="2600" dirty="0"/>
              <a:t> as </a:t>
            </a:r>
            <a:r>
              <a:rPr lang="hr-HR" sz="2600" dirty="0" err="1"/>
              <a:t>you</a:t>
            </a:r>
            <a:r>
              <a:rPr lang="hr-HR" sz="2600" dirty="0"/>
              <a:t> </a:t>
            </a:r>
            <a:r>
              <a:rPr lang="hr-HR" sz="2600" dirty="0" err="1"/>
              <a:t>can</a:t>
            </a:r>
            <a:r>
              <a:rPr lang="hr-HR" sz="2600" dirty="0"/>
              <a:t>.</a:t>
            </a:r>
          </a:p>
          <a:p>
            <a:r>
              <a:rPr lang="hr-HR" sz="2600" i="1"/>
              <a:t>Pokušaj ih što </a:t>
            </a:r>
            <a:r>
              <a:rPr lang="hr-HR" sz="2600" i="1" dirty="0"/>
              <a:t>brže izgovoriti.</a:t>
            </a:r>
          </a:p>
        </p:txBody>
      </p:sp>
      <p:sp>
        <p:nvSpPr>
          <p:cNvPr id="12" name="Pravokutnik 11">
            <a:extLst>
              <a:ext uri="{FF2B5EF4-FFF2-40B4-BE49-F238E27FC236}">
                <a16:creationId xmlns:a16="http://schemas.microsoft.com/office/drawing/2014/main" id="{12388687-611D-43E9-925C-A830DA1532BE}"/>
              </a:ext>
            </a:extLst>
          </p:cNvPr>
          <p:cNvSpPr/>
          <p:nvPr/>
        </p:nvSpPr>
        <p:spPr>
          <a:xfrm>
            <a:off x="376755" y="3135085"/>
            <a:ext cx="5501531" cy="3376247"/>
          </a:xfrm>
          <a:prstGeom prst="rect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pic>
        <p:nvPicPr>
          <p:cNvPr id="13" name="46_tongue_twister">
            <a:hlinkClick r:id="" action="ppaction://media"/>
            <a:extLst>
              <a:ext uri="{FF2B5EF4-FFF2-40B4-BE49-F238E27FC236}">
                <a16:creationId xmlns:a16="http://schemas.microsoft.com/office/drawing/2014/main" id="{4ED074C3-0250-4FA2-9C00-A928DBCF263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302869" y="4651584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6164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16677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5" grpId="0"/>
      <p:bldP spid="7" grpId="0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lika 4">
            <a:extLst>
              <a:ext uri="{FF2B5EF4-FFF2-40B4-BE49-F238E27FC236}">
                <a16:creationId xmlns:a16="http://schemas.microsoft.com/office/drawing/2014/main" id="{C740B0FB-AFDB-4BBA-BFCC-7154DFE1DE5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058271" cy="6858000"/>
          </a:xfrm>
          <a:prstGeom prst="rect">
            <a:avLst/>
          </a:prstGeo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92DB871C-FDBF-48CB-BD90-8D4004F08666}"/>
              </a:ext>
            </a:extLst>
          </p:cNvPr>
          <p:cNvSpPr txBox="1"/>
          <p:nvPr/>
        </p:nvSpPr>
        <p:spPr>
          <a:xfrm>
            <a:off x="6410848" y="582804"/>
            <a:ext cx="53959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/>
              <a:t>Open your workbook at page 68.</a:t>
            </a:r>
          </a:p>
        </p:txBody>
      </p:sp>
      <p:pic>
        <p:nvPicPr>
          <p:cNvPr id="10" name="Slika 9">
            <a:extLst>
              <a:ext uri="{FF2B5EF4-FFF2-40B4-BE49-F238E27FC236}">
                <a16:creationId xmlns:a16="http://schemas.microsoft.com/office/drawing/2014/main" id="{26E7B5A1-65EC-436D-AE8E-2E1DE2974A7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713" y="658216"/>
            <a:ext cx="11976574" cy="2770784"/>
          </a:xfrm>
          <a:prstGeom prst="rect">
            <a:avLst/>
          </a:prstGeom>
        </p:spPr>
      </p:pic>
      <p:sp>
        <p:nvSpPr>
          <p:cNvPr id="11" name="TekstniOkvir 10">
            <a:extLst>
              <a:ext uri="{FF2B5EF4-FFF2-40B4-BE49-F238E27FC236}">
                <a16:creationId xmlns:a16="http://schemas.microsoft.com/office/drawing/2014/main" id="{E2B73D0D-F0CD-4D9A-A26A-DECBBFF409C6}"/>
              </a:ext>
            </a:extLst>
          </p:cNvPr>
          <p:cNvSpPr txBox="1"/>
          <p:nvPr/>
        </p:nvSpPr>
        <p:spPr>
          <a:xfrm>
            <a:off x="559357" y="381444"/>
            <a:ext cx="113244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i="1"/>
              <a:t>Nadopuni mjesece slovima koja nedostaju.</a:t>
            </a:r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id="{4ABFC4E6-1168-4B1D-B258-9F7255AB8BE0}"/>
              </a:ext>
            </a:extLst>
          </p:cNvPr>
          <p:cNvSpPr txBox="1"/>
          <p:nvPr/>
        </p:nvSpPr>
        <p:spPr>
          <a:xfrm>
            <a:off x="4160017" y="2335266"/>
            <a:ext cx="24718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b="1">
                <a:solidFill>
                  <a:schemeClr val="accent2"/>
                </a:solidFill>
              </a:rPr>
              <a:t>            u      y</a:t>
            </a:r>
          </a:p>
        </p:txBody>
      </p:sp>
      <p:sp>
        <p:nvSpPr>
          <p:cNvPr id="13" name="TekstniOkvir 12">
            <a:extLst>
              <a:ext uri="{FF2B5EF4-FFF2-40B4-BE49-F238E27FC236}">
                <a16:creationId xmlns:a16="http://schemas.microsoft.com/office/drawing/2014/main" id="{EC413846-43B2-47F4-B8A0-75690249D7E3}"/>
              </a:ext>
            </a:extLst>
          </p:cNvPr>
          <p:cNvSpPr txBox="1"/>
          <p:nvPr/>
        </p:nvSpPr>
        <p:spPr>
          <a:xfrm>
            <a:off x="1004833" y="1885675"/>
            <a:ext cx="27331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>
                <a:solidFill>
                  <a:schemeClr val="accent2"/>
                </a:solidFill>
              </a:rPr>
              <a:t> </a:t>
            </a:r>
            <a:r>
              <a:rPr lang="hr-HR" sz="2800" b="1">
                <a:solidFill>
                  <a:schemeClr val="accent2"/>
                </a:solidFill>
              </a:rPr>
              <a:t>e        r       a      y      </a:t>
            </a:r>
          </a:p>
        </p:txBody>
      </p:sp>
      <p:sp>
        <p:nvSpPr>
          <p:cNvPr id="14" name="TekstniOkvir 13">
            <a:extLst>
              <a:ext uri="{FF2B5EF4-FFF2-40B4-BE49-F238E27FC236}">
                <a16:creationId xmlns:a16="http://schemas.microsoft.com/office/drawing/2014/main" id="{9FB369FA-6DDF-4A10-9FA9-79617CB56ACA}"/>
              </a:ext>
            </a:extLst>
          </p:cNvPr>
          <p:cNvSpPr txBox="1"/>
          <p:nvPr/>
        </p:nvSpPr>
        <p:spPr>
          <a:xfrm>
            <a:off x="1135462" y="2346159"/>
            <a:ext cx="24718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>
                <a:solidFill>
                  <a:schemeClr val="accent2"/>
                </a:solidFill>
              </a:rPr>
              <a:t> </a:t>
            </a:r>
            <a:r>
              <a:rPr lang="hr-HR" sz="2800" b="1">
                <a:solidFill>
                  <a:schemeClr val="accent2"/>
                </a:solidFill>
              </a:rPr>
              <a:t>a       c</a:t>
            </a:r>
          </a:p>
        </p:txBody>
      </p:sp>
      <p:sp>
        <p:nvSpPr>
          <p:cNvPr id="15" name="TekstniOkvir 14">
            <a:extLst>
              <a:ext uri="{FF2B5EF4-FFF2-40B4-BE49-F238E27FC236}">
                <a16:creationId xmlns:a16="http://schemas.microsoft.com/office/drawing/2014/main" id="{74431A6B-7CBF-4C08-93F5-793C6D96040D}"/>
              </a:ext>
            </a:extLst>
          </p:cNvPr>
          <p:cNvSpPr txBox="1"/>
          <p:nvPr/>
        </p:nvSpPr>
        <p:spPr>
          <a:xfrm>
            <a:off x="1135461" y="2829622"/>
            <a:ext cx="24718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>
                <a:solidFill>
                  <a:schemeClr val="accent2"/>
                </a:solidFill>
              </a:rPr>
              <a:t> </a:t>
            </a:r>
            <a:r>
              <a:rPr lang="hr-HR" sz="2800" b="1">
                <a:solidFill>
                  <a:schemeClr val="accent2"/>
                </a:solidFill>
              </a:rPr>
              <a:t>p       i</a:t>
            </a:r>
            <a:endParaRPr lang="hr-HR" sz="2800">
              <a:solidFill>
                <a:schemeClr val="accent2"/>
              </a:solidFill>
            </a:endParaRPr>
          </a:p>
        </p:txBody>
      </p:sp>
      <p:sp>
        <p:nvSpPr>
          <p:cNvPr id="16" name="TekstniOkvir 15">
            <a:extLst>
              <a:ext uri="{FF2B5EF4-FFF2-40B4-BE49-F238E27FC236}">
                <a16:creationId xmlns:a16="http://schemas.microsoft.com/office/drawing/2014/main" id="{F44BD837-8D39-4410-BC2E-FCCB237CCF02}"/>
              </a:ext>
            </a:extLst>
          </p:cNvPr>
          <p:cNvSpPr txBox="1"/>
          <p:nvPr/>
        </p:nvSpPr>
        <p:spPr>
          <a:xfrm>
            <a:off x="5174900" y="1452036"/>
            <a:ext cx="6330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>
                <a:solidFill>
                  <a:schemeClr val="accent2"/>
                </a:solidFill>
              </a:rPr>
              <a:t> </a:t>
            </a:r>
            <a:r>
              <a:rPr lang="hr-HR" sz="2800" b="1">
                <a:solidFill>
                  <a:schemeClr val="accent2"/>
                </a:solidFill>
              </a:rPr>
              <a:t>a</a:t>
            </a:r>
            <a:endParaRPr lang="hr-HR" sz="2800">
              <a:solidFill>
                <a:schemeClr val="accent2"/>
              </a:solidFill>
            </a:endParaRPr>
          </a:p>
        </p:txBody>
      </p:sp>
      <p:sp>
        <p:nvSpPr>
          <p:cNvPr id="17" name="TekstniOkvir 16">
            <a:extLst>
              <a:ext uri="{FF2B5EF4-FFF2-40B4-BE49-F238E27FC236}">
                <a16:creationId xmlns:a16="http://schemas.microsoft.com/office/drawing/2014/main" id="{432637C7-5082-4779-A57F-A5A2F4F88D21}"/>
              </a:ext>
            </a:extLst>
          </p:cNvPr>
          <p:cNvSpPr txBox="1"/>
          <p:nvPr/>
        </p:nvSpPr>
        <p:spPr>
          <a:xfrm>
            <a:off x="4985656" y="1863665"/>
            <a:ext cx="24718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>
                <a:solidFill>
                  <a:schemeClr val="accent2"/>
                </a:solidFill>
              </a:rPr>
              <a:t> </a:t>
            </a:r>
            <a:r>
              <a:rPr lang="hr-HR" sz="2800" b="1">
                <a:solidFill>
                  <a:schemeClr val="accent2"/>
                </a:solidFill>
              </a:rPr>
              <a:t>u        e</a:t>
            </a:r>
            <a:endParaRPr lang="hr-HR" sz="2800">
              <a:solidFill>
                <a:schemeClr val="accent2"/>
              </a:solidFill>
            </a:endParaRPr>
          </a:p>
        </p:txBody>
      </p:sp>
      <p:sp>
        <p:nvSpPr>
          <p:cNvPr id="18" name="TekstniOkvir 17">
            <a:extLst>
              <a:ext uri="{FF2B5EF4-FFF2-40B4-BE49-F238E27FC236}">
                <a16:creationId xmlns:a16="http://schemas.microsoft.com/office/drawing/2014/main" id="{06CC04B7-957C-4D3F-83DD-14D08929BE6D}"/>
              </a:ext>
            </a:extLst>
          </p:cNvPr>
          <p:cNvSpPr txBox="1"/>
          <p:nvPr/>
        </p:nvSpPr>
        <p:spPr>
          <a:xfrm>
            <a:off x="8652775" y="1911752"/>
            <a:ext cx="24718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b="1">
                <a:solidFill>
                  <a:schemeClr val="accent2"/>
                </a:solidFill>
              </a:rPr>
              <a:t> c       o        e</a:t>
            </a:r>
          </a:p>
        </p:txBody>
      </p:sp>
      <p:sp>
        <p:nvSpPr>
          <p:cNvPr id="19" name="TekstniOkvir 18">
            <a:extLst>
              <a:ext uri="{FF2B5EF4-FFF2-40B4-BE49-F238E27FC236}">
                <a16:creationId xmlns:a16="http://schemas.microsoft.com/office/drawing/2014/main" id="{3F6F14A4-2034-4956-841C-3A2DEF1F72F2}"/>
              </a:ext>
            </a:extLst>
          </p:cNvPr>
          <p:cNvSpPr txBox="1"/>
          <p:nvPr/>
        </p:nvSpPr>
        <p:spPr>
          <a:xfrm>
            <a:off x="5097596" y="2822307"/>
            <a:ext cx="24718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>
                <a:solidFill>
                  <a:schemeClr val="accent2"/>
                </a:solidFill>
              </a:rPr>
              <a:t> </a:t>
            </a:r>
            <a:r>
              <a:rPr lang="hr-HR" sz="2800" b="1">
                <a:solidFill>
                  <a:schemeClr val="accent2"/>
                </a:solidFill>
              </a:rPr>
              <a:t>u        u       t</a:t>
            </a:r>
          </a:p>
        </p:txBody>
      </p:sp>
      <p:sp>
        <p:nvSpPr>
          <p:cNvPr id="20" name="TekstniOkvir 19">
            <a:extLst>
              <a:ext uri="{FF2B5EF4-FFF2-40B4-BE49-F238E27FC236}">
                <a16:creationId xmlns:a16="http://schemas.microsoft.com/office/drawing/2014/main" id="{8C7FE6B9-97AB-4C60-A3EC-0BAB4BFEAD36}"/>
              </a:ext>
            </a:extLst>
          </p:cNvPr>
          <p:cNvSpPr txBox="1"/>
          <p:nvPr/>
        </p:nvSpPr>
        <p:spPr>
          <a:xfrm>
            <a:off x="8588598" y="1440945"/>
            <a:ext cx="33990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>
                <a:solidFill>
                  <a:schemeClr val="accent2"/>
                </a:solidFill>
              </a:rPr>
              <a:t> </a:t>
            </a:r>
            <a:r>
              <a:rPr lang="hr-HR" sz="2800" b="1">
                <a:solidFill>
                  <a:schemeClr val="accent2"/>
                </a:solidFill>
              </a:rPr>
              <a:t>e        t       m       e    </a:t>
            </a:r>
            <a:endParaRPr lang="hr-HR" sz="2800">
              <a:solidFill>
                <a:schemeClr val="accent2"/>
              </a:solidFill>
            </a:endParaRPr>
          </a:p>
        </p:txBody>
      </p:sp>
      <p:sp>
        <p:nvSpPr>
          <p:cNvPr id="21" name="TekstniOkvir 20">
            <a:extLst>
              <a:ext uri="{FF2B5EF4-FFF2-40B4-BE49-F238E27FC236}">
                <a16:creationId xmlns:a16="http://schemas.microsoft.com/office/drawing/2014/main" id="{A5CA3B3F-04E7-4279-8CA5-94A62C3A9FFC}"/>
              </a:ext>
            </a:extLst>
          </p:cNvPr>
          <p:cNvSpPr txBox="1"/>
          <p:nvPr/>
        </p:nvSpPr>
        <p:spPr>
          <a:xfrm>
            <a:off x="1004834" y="1452036"/>
            <a:ext cx="24718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>
                <a:solidFill>
                  <a:schemeClr val="accent2"/>
                </a:solidFill>
              </a:rPr>
              <a:t> </a:t>
            </a:r>
            <a:r>
              <a:rPr lang="hr-HR" sz="2800" b="1">
                <a:solidFill>
                  <a:schemeClr val="accent2"/>
                </a:solidFill>
              </a:rPr>
              <a:t>a        u        r</a:t>
            </a:r>
          </a:p>
        </p:txBody>
      </p:sp>
      <p:sp>
        <p:nvSpPr>
          <p:cNvPr id="22" name="TekstniOkvir 21">
            <a:extLst>
              <a:ext uri="{FF2B5EF4-FFF2-40B4-BE49-F238E27FC236}">
                <a16:creationId xmlns:a16="http://schemas.microsoft.com/office/drawing/2014/main" id="{D07A3C2F-3612-41FA-9A22-77842E11D24A}"/>
              </a:ext>
            </a:extLst>
          </p:cNvPr>
          <p:cNvSpPr txBox="1"/>
          <p:nvPr/>
        </p:nvSpPr>
        <p:spPr>
          <a:xfrm>
            <a:off x="8643563" y="2355459"/>
            <a:ext cx="31146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>
                <a:solidFill>
                  <a:schemeClr val="accent2"/>
                </a:solidFill>
              </a:rPr>
              <a:t> </a:t>
            </a:r>
            <a:r>
              <a:rPr lang="hr-HR" sz="2800" b="1">
                <a:solidFill>
                  <a:schemeClr val="accent2"/>
                </a:solidFill>
              </a:rPr>
              <a:t>o       e         b        r</a:t>
            </a:r>
          </a:p>
        </p:txBody>
      </p:sp>
      <p:sp>
        <p:nvSpPr>
          <p:cNvPr id="23" name="TekstniOkvir 22">
            <a:extLst>
              <a:ext uri="{FF2B5EF4-FFF2-40B4-BE49-F238E27FC236}">
                <a16:creationId xmlns:a16="http://schemas.microsoft.com/office/drawing/2014/main" id="{CBDB2F76-9428-45C1-A75E-9C3ECBC435FE}"/>
              </a:ext>
            </a:extLst>
          </p:cNvPr>
          <p:cNvSpPr txBox="1"/>
          <p:nvPr/>
        </p:nvSpPr>
        <p:spPr>
          <a:xfrm>
            <a:off x="8588598" y="2829622"/>
            <a:ext cx="31696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>
                <a:solidFill>
                  <a:schemeClr val="accent2"/>
                </a:solidFill>
              </a:rPr>
              <a:t> </a:t>
            </a:r>
            <a:r>
              <a:rPr lang="hr-HR" sz="2800" b="1">
                <a:solidFill>
                  <a:schemeClr val="accent2"/>
                </a:solidFill>
              </a:rPr>
              <a:t>e        e         b        r</a:t>
            </a:r>
          </a:p>
        </p:txBody>
      </p:sp>
      <p:pic>
        <p:nvPicPr>
          <p:cNvPr id="25" name="Slika 24">
            <a:extLst>
              <a:ext uri="{FF2B5EF4-FFF2-40B4-BE49-F238E27FC236}">
                <a16:creationId xmlns:a16="http://schemas.microsoft.com/office/drawing/2014/main" id="{932D37AA-B108-461E-A13F-52C8A1F4290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6283" y="4776129"/>
            <a:ext cx="8943975" cy="1676400"/>
          </a:xfrm>
          <a:prstGeom prst="rect">
            <a:avLst/>
          </a:prstGeom>
        </p:spPr>
      </p:pic>
      <p:sp>
        <p:nvSpPr>
          <p:cNvPr id="26" name="TekstniOkvir 25">
            <a:extLst>
              <a:ext uri="{FF2B5EF4-FFF2-40B4-BE49-F238E27FC236}">
                <a16:creationId xmlns:a16="http://schemas.microsoft.com/office/drawing/2014/main" id="{F88307BD-9CEF-40A9-911C-30E5E2025A97}"/>
              </a:ext>
            </a:extLst>
          </p:cNvPr>
          <p:cNvSpPr txBox="1"/>
          <p:nvPr/>
        </p:nvSpPr>
        <p:spPr>
          <a:xfrm>
            <a:off x="633061" y="4237747"/>
            <a:ext cx="88897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i="1"/>
              <a:t>Poredaj slova u točan redoslijed.</a:t>
            </a:r>
          </a:p>
        </p:txBody>
      </p:sp>
      <p:sp>
        <p:nvSpPr>
          <p:cNvPr id="27" name="TekstniOkvir 26">
            <a:extLst>
              <a:ext uri="{FF2B5EF4-FFF2-40B4-BE49-F238E27FC236}">
                <a16:creationId xmlns:a16="http://schemas.microsoft.com/office/drawing/2014/main" id="{4D9A1D49-F06F-4451-9B91-5CEA5DA2D045}"/>
              </a:ext>
            </a:extLst>
          </p:cNvPr>
          <p:cNvSpPr txBox="1"/>
          <p:nvPr/>
        </p:nvSpPr>
        <p:spPr>
          <a:xfrm>
            <a:off x="1708221" y="5271688"/>
            <a:ext cx="20297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b="1">
                <a:solidFill>
                  <a:schemeClr val="accent2"/>
                </a:solidFill>
              </a:rPr>
              <a:t>winter</a:t>
            </a:r>
          </a:p>
        </p:txBody>
      </p:sp>
      <p:sp>
        <p:nvSpPr>
          <p:cNvPr id="28" name="TekstniOkvir 27">
            <a:extLst>
              <a:ext uri="{FF2B5EF4-FFF2-40B4-BE49-F238E27FC236}">
                <a16:creationId xmlns:a16="http://schemas.microsoft.com/office/drawing/2014/main" id="{B627AB37-D42A-4C47-B624-A2F4012BEA14}"/>
              </a:ext>
            </a:extLst>
          </p:cNvPr>
          <p:cNvSpPr txBox="1"/>
          <p:nvPr/>
        </p:nvSpPr>
        <p:spPr>
          <a:xfrm>
            <a:off x="6441294" y="5281687"/>
            <a:ext cx="20297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b="1">
                <a:solidFill>
                  <a:schemeClr val="accent2"/>
                </a:solidFill>
              </a:rPr>
              <a:t>spring</a:t>
            </a:r>
          </a:p>
        </p:txBody>
      </p:sp>
      <p:sp>
        <p:nvSpPr>
          <p:cNvPr id="29" name="TekstniOkvir 28">
            <a:extLst>
              <a:ext uri="{FF2B5EF4-FFF2-40B4-BE49-F238E27FC236}">
                <a16:creationId xmlns:a16="http://schemas.microsoft.com/office/drawing/2014/main" id="{D9AAEA3D-A99C-4454-A600-768DDA458D47}"/>
              </a:ext>
            </a:extLst>
          </p:cNvPr>
          <p:cNvSpPr txBox="1"/>
          <p:nvPr/>
        </p:nvSpPr>
        <p:spPr>
          <a:xfrm>
            <a:off x="1708221" y="5846486"/>
            <a:ext cx="20297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b="1">
                <a:solidFill>
                  <a:schemeClr val="accent2"/>
                </a:solidFill>
              </a:rPr>
              <a:t>summer</a:t>
            </a:r>
          </a:p>
        </p:txBody>
      </p:sp>
      <p:sp>
        <p:nvSpPr>
          <p:cNvPr id="30" name="TekstniOkvir 29">
            <a:extLst>
              <a:ext uri="{FF2B5EF4-FFF2-40B4-BE49-F238E27FC236}">
                <a16:creationId xmlns:a16="http://schemas.microsoft.com/office/drawing/2014/main" id="{268FD378-288A-43A6-B4CF-FC15C6A58418}"/>
              </a:ext>
            </a:extLst>
          </p:cNvPr>
          <p:cNvSpPr txBox="1"/>
          <p:nvPr/>
        </p:nvSpPr>
        <p:spPr>
          <a:xfrm>
            <a:off x="6407799" y="5846486"/>
            <a:ext cx="20297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b="1">
                <a:solidFill>
                  <a:schemeClr val="accent2"/>
                </a:solidFill>
              </a:rPr>
              <a:t>autumn</a:t>
            </a:r>
          </a:p>
        </p:txBody>
      </p:sp>
    </p:spTree>
    <p:extLst>
      <p:ext uri="{BB962C8B-B14F-4D97-AF65-F5344CB8AC3E}">
        <p14:creationId xmlns:p14="http://schemas.microsoft.com/office/powerpoint/2010/main" val="138000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6" grpId="0"/>
      <p:bldP spid="27" grpId="0"/>
      <p:bldP spid="28" grpId="0"/>
      <p:bldP spid="29" grpId="0"/>
      <p:bldP spid="30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7921</TotalTime>
  <Words>604</Words>
  <Application>Microsoft Office PowerPoint</Application>
  <PresentationFormat>Široki zaslon</PresentationFormat>
  <Paragraphs>171</Paragraphs>
  <Slides>15</Slides>
  <Notes>1</Notes>
  <HiddenSlides>0</HiddenSlides>
  <MMClips>3</MMClips>
  <ScaleCrop>false</ScaleCrop>
  <HeadingPairs>
    <vt:vector size="6" baseType="variant">
      <vt:variant>
        <vt:lpstr>Korišteni fontovi</vt:lpstr>
      </vt:variant>
      <vt:variant>
        <vt:i4>3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15</vt:i4>
      </vt:variant>
    </vt:vector>
  </HeadingPairs>
  <TitlesOfParts>
    <vt:vector size="19" baseType="lpstr">
      <vt:lpstr>Arial</vt:lpstr>
      <vt:lpstr>Calibri</vt:lpstr>
      <vt:lpstr>Calibri Light</vt:lpstr>
      <vt:lpstr>Office Theme</vt:lpstr>
      <vt:lpstr>UNIT 6:  Around the world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UNIT 1: Who am I?</dc:title>
  <dc:creator>Marina Komadina</dc:creator>
  <cp:lastModifiedBy>Marina Komadina</cp:lastModifiedBy>
  <cp:revision>327</cp:revision>
  <dcterms:created xsi:type="dcterms:W3CDTF">2020-09-19T11:02:00Z</dcterms:created>
  <dcterms:modified xsi:type="dcterms:W3CDTF">2021-04-11T14:44:24Z</dcterms:modified>
</cp:coreProperties>
</file>